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6" r:id="rId2"/>
    <p:sldId id="448" r:id="rId3"/>
    <p:sldId id="455" r:id="rId4"/>
    <p:sldId id="449" r:id="rId5"/>
    <p:sldId id="450" r:id="rId6"/>
    <p:sldId id="452" r:id="rId7"/>
    <p:sldId id="453" r:id="rId8"/>
    <p:sldId id="451" r:id="rId9"/>
    <p:sldId id="374" r:id="rId10"/>
    <p:sldId id="358" r:id="rId11"/>
    <p:sldId id="408" r:id="rId12"/>
    <p:sldId id="389" r:id="rId13"/>
    <p:sldId id="428" r:id="rId14"/>
    <p:sldId id="432" r:id="rId15"/>
    <p:sldId id="412" r:id="rId16"/>
    <p:sldId id="423" r:id="rId17"/>
    <p:sldId id="426" r:id="rId18"/>
    <p:sldId id="421" r:id="rId19"/>
    <p:sldId id="454" r:id="rId20"/>
    <p:sldId id="361" r:id="rId21"/>
    <p:sldId id="313" r:id="rId22"/>
    <p:sldId id="362" r:id="rId23"/>
    <p:sldId id="365" r:id="rId24"/>
    <p:sldId id="310" r:id="rId25"/>
    <p:sldId id="386" r:id="rId26"/>
    <p:sldId id="439" r:id="rId27"/>
    <p:sldId id="447" r:id="rId28"/>
    <p:sldId id="373" r:id="rId29"/>
    <p:sldId id="44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27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21" autoAdjust="0"/>
    <p:restoredTop sz="94472" autoAdjust="0"/>
  </p:normalViewPr>
  <p:slideViewPr>
    <p:cSldViewPr>
      <p:cViewPr varScale="1">
        <p:scale>
          <a:sx n="64" d="100"/>
          <a:sy n="64" d="100"/>
        </p:scale>
        <p:origin x="-12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D8F3B-90ED-4CB5-B10F-BA645B5099F1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9ADEC-8399-4DD0-92B4-C4A29FFC16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490C0-6672-41A2-8CC7-CE4E0988225E}" type="datetimeFigureOut">
              <a:rPr lang="ru-RU"/>
              <a:pPr>
                <a:defRPr/>
              </a:pPr>
              <a:t>20.06.2019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53F8C-D0CF-43FA-8361-CF6CB29AE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art-apple.ru/albums/vector_flowers/9381760.jpg" TargetMode="External"/><Relationship Id="rId3" Type="http://schemas.openxmlformats.org/officeDocument/2006/relationships/hyperlink" Target="http://redcafestore.com/" TargetMode="External"/><Relationship Id="rId7" Type="http://schemas.openxmlformats.org/officeDocument/2006/relationships/hyperlink" Target="http://differed.ru/moda/vesna-leto/dizainerskie-yubki" TargetMode="External"/><Relationship Id="rId12" Type="http://schemas.openxmlformats.org/officeDocument/2006/relationships/hyperlink" Target="http://stat8.blog.ru/lr/0933743b951e8e2db1a81ff8c4607450" TargetMode="External"/><Relationship Id="rId2" Type="http://schemas.openxmlformats.org/officeDocument/2006/relationships/hyperlink" Target="http://tomall.ru/paper.php?cod=1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ashiony.ru/index.php?id_r=6" TargetMode="External"/><Relationship Id="rId11" Type="http://schemas.openxmlformats.org/officeDocument/2006/relationships/hyperlink" Target="http://storage.pressfoto.ru/2010.08/2654996506cbdb1a3d" TargetMode="External"/><Relationship Id="rId5" Type="http://schemas.openxmlformats.org/officeDocument/2006/relationships/hyperlink" Target="https://ohfashion.ru/" TargetMode="External"/><Relationship Id="rId10" Type="http://schemas.openxmlformats.org/officeDocument/2006/relationships/hyperlink" Target="http://edaplus.info/food_pictures/strawberries.jpg" TargetMode="External"/><Relationship Id="rId4" Type="http://schemas.openxmlformats.org/officeDocument/2006/relationships/hyperlink" Target="http://www.elle.ru/moda/trendy/" TargetMode="External"/><Relationship Id="rId9" Type="http://schemas.openxmlformats.org/officeDocument/2006/relationships/hyperlink" Target="http://nattik.ru/wp-content/uploads/2010/09/zaryadka_utr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delanta.info/photo/?base=35&amp;news=456" TargetMode="External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2.jpeg"/><Relationship Id="rId5" Type="http://schemas.openxmlformats.org/officeDocument/2006/relationships/hyperlink" Target="http://eroticheskiy-videochat.ru/morskoj-zayac-foto.html" TargetMode="External"/><Relationship Id="rId10" Type="http://schemas.openxmlformats.org/officeDocument/2006/relationships/image" Target="../media/image31.jpeg"/><Relationship Id="rId4" Type="http://schemas.openxmlformats.org/officeDocument/2006/relationships/image" Target="../media/image27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s://im2-tub-ru.yandex.net/i?id=213838fd562412a6b320716a85417335-l&amp;n=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428868"/>
            <a:ext cx="4645033" cy="3483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-142908" y="0"/>
            <a:ext cx="92869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Проектирование женской поясной </a:t>
            </a: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одежды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Picture 2" descr="https://static.kniga.ru/upload/pictures/cdb/cdb0af6c5f0607f8e0f0f15d288441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2204864"/>
            <a:ext cx="3697916" cy="2773437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214290"/>
            <a:ext cx="7929618" cy="1428712"/>
          </a:xfrm>
        </p:spPr>
        <p:txBody>
          <a:bodyPr>
            <a:normAutofit fontScale="90000"/>
          </a:bodyPr>
          <a:lstStyle/>
          <a:p>
            <a:pPr marL="742950" indent="-742950">
              <a:buFont typeface="Wingdings" pitchFamily="2" charset="2"/>
              <a:buChar char="v"/>
            </a:pPr>
            <a:r>
              <a:rPr lang="ru-RU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 конструкции различают </a:t>
            </a:r>
            <a:br>
              <a:rPr lang="ru-RU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три основных покроя юбок: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eldo\Downloads\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786190"/>
            <a:ext cx="2001974" cy="2958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eldo\Downloads\Ybka-solnce-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8" y="2857496"/>
            <a:ext cx="1946496" cy="2908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Содержимое 4" descr="85dcd500937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14282" y="1571612"/>
            <a:ext cx="2067266" cy="273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285984" y="1571612"/>
            <a:ext cx="1924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</a:t>
            </a:r>
            <a:r>
              <a:rPr lang="ru-RU" sz="3600" dirty="0" smtClean="0">
                <a:latin typeface="Monotype Corsiva" pitchFamily="66" charset="0"/>
                <a:cs typeface="Times New Roman" pitchFamily="18" charset="0"/>
              </a:rPr>
              <a:t>рямые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2857496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Monotype Corsiva" pitchFamily="66" charset="0"/>
                <a:cs typeface="Times New Roman" pitchFamily="18" charset="0"/>
              </a:rPr>
              <a:t>Конические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86578" y="3786190"/>
            <a:ext cx="2060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Monotype Corsiva" pitchFamily="66" charset="0"/>
                <a:cs typeface="Times New Roman" pitchFamily="18" charset="0"/>
              </a:rPr>
              <a:t>Клиньевые</a:t>
            </a:r>
            <a:endParaRPr lang="ru-RU" sz="36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8556750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5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5" name="Rectangle 447"/>
          <p:cNvSpPr>
            <a:spLocks noGrp="1"/>
          </p:cNvSpPr>
          <p:nvPr>
            <p:ph type="title"/>
          </p:nvPr>
        </p:nvSpPr>
        <p:spPr bwMode="auto">
          <a:xfrm>
            <a:off x="3779912" y="285728"/>
            <a:ext cx="4721178" cy="1571636"/>
          </a:xfrm>
          <a:noFill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ru-RU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Немного о прямой юбке</a:t>
            </a:r>
          </a:p>
        </p:txBody>
      </p:sp>
      <p:sp>
        <p:nvSpPr>
          <p:cNvPr id="38337" name="Rectangle 449"/>
          <p:cNvSpPr>
            <a:spLocks noGrp="1"/>
          </p:cNvSpPr>
          <p:nvPr>
            <p:ph type="body" sz="half" idx="2"/>
          </p:nvPr>
        </p:nvSpPr>
        <p:spPr>
          <a:xfrm>
            <a:off x="0" y="3143248"/>
            <a:ext cx="4495800" cy="3041179"/>
          </a:xfrm>
        </p:spPr>
        <p:txBody>
          <a:bodyPr>
            <a:normAutofit lnSpcReduction="10000"/>
          </a:bodyPr>
          <a:lstStyle/>
          <a:p>
            <a:pPr marL="0" indent="357188" eaLnBrk="1" hangingPunct="1">
              <a:lnSpc>
                <a:spcPct val="90000"/>
              </a:lnSpc>
              <a:buFontTx/>
              <a:buNone/>
            </a:pP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Прямые юбки, состоят           из 2-х деталей: переднего и заднего полотнища.</a:t>
            </a:r>
          </a:p>
          <a:p>
            <a:pPr marL="0" indent="357188" eaLnBrk="1" hangingPunct="1">
              <a:lnSpc>
                <a:spcPct val="90000"/>
              </a:lnSpc>
              <a:buFontTx/>
              <a:buNone/>
            </a:pP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Прямые юбки могут иметь разрезы, различные складки или сборки, кокетки карманы и т.д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66920" name="AutoShape 8" descr="http://armotsement.ru/photos/poshiv-pryamoy-yubki-shlitsa-20141-larg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6922" name="AutoShape 10" descr="http://armotsement.ru/photos/poshiv-pryamoy-yubki-shlitsa-20141-larg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6924" name="AutoShape 12" descr="http://armotsement.ru/photos/poshiv-pryamoy-yubki-shlitsa-20141-larg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6926" name="AutoShape 14" descr="http://armotsement.ru/photos/poshiv-pryamoy-yubki-shlitsa-20141-larg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6928" name="Picture 16" descr="https://im3-tub-ru.yandex.net/i?id=95da155a634e1acb0bf1c7ff6c2462a0-l&amp;n=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60648"/>
            <a:ext cx="2575872" cy="2694781"/>
          </a:xfrm>
          <a:prstGeom prst="rect">
            <a:avLst/>
          </a:prstGeom>
          <a:noFill/>
        </p:spPr>
      </p:pic>
      <p:pic>
        <p:nvPicPr>
          <p:cNvPr id="166936" name="Picture 24" descr="http://moda.jofo.me/data/userfiles/98/images/603636-kl-ubri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2276872"/>
            <a:ext cx="4051650" cy="3421509"/>
          </a:xfrm>
          <a:prstGeom prst="rect">
            <a:avLst/>
          </a:prstGeom>
          <a:noFill/>
        </p:spPr>
      </p:pic>
      <p:pic>
        <p:nvPicPr>
          <p:cNvPr id="26" name="Picture 45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4810" y="2000240"/>
            <a:ext cx="35401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5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44208" y="2132856"/>
            <a:ext cx="295232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1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800"/>
                            </p:stCondLst>
                            <p:childTnLst>
                              <p:par>
                                <p:cTn id="2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800"/>
                            </p:stCondLst>
                            <p:childTnLst>
                              <p:par>
                                <p:cTn id="2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79512" y="4221088"/>
            <a:ext cx="55081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Юбка прямого покроя плотно облегает фигуру, хотя при моделировании её можно сделать и совсем узкой, и довольно широкой.</a:t>
            </a:r>
            <a:endParaRPr lang="ru-RU" alt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50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340768"/>
            <a:ext cx="962569" cy="3700264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502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8640"/>
            <a:ext cx="1306513" cy="346710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50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80728"/>
            <a:ext cx="1146175" cy="369570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508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5600" y="1844824"/>
            <a:ext cx="1168400" cy="384810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500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1046163" cy="3528392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332656"/>
            <a:ext cx="3347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Прямая юбка</a:t>
            </a:r>
            <a:endParaRPr lang="ru-RU" sz="4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5805264"/>
            <a:ext cx="5364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400" dirty="0" smtClean="0">
                <a:latin typeface="Times New Roman" pitchFamily="18" charset="0"/>
                <a:cs typeface="Times New Roman" pitchFamily="18" charset="0"/>
              </a:rPr>
              <a:t>   Нити основы в прямых юбках проходят почти всегда вдоль деталей. </a:t>
            </a:r>
          </a:p>
        </p:txBody>
      </p:sp>
      <p:pic>
        <p:nvPicPr>
          <p:cNvPr id="211970" name="Picture 2" descr="http://inetmagaz-spb.ru/xluxocux/img287754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3528" y="1412776"/>
            <a:ext cx="2705864" cy="25574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5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5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95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95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95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1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 bwMode="auto">
          <a:xfrm>
            <a:off x="1187624" y="0"/>
            <a:ext cx="6829425" cy="1012825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Построение чертежа прямой юбки</a:t>
            </a:r>
          </a:p>
        </p:txBody>
      </p:sp>
      <p:sp>
        <p:nvSpPr>
          <p:cNvPr id="40965" name="Rectangle 5"/>
          <p:cNvSpPr>
            <a:spLocks noGrp="1"/>
          </p:cNvSpPr>
          <p:nvPr>
            <p:ph type="body" sz="half" idx="2"/>
          </p:nvPr>
        </p:nvSpPr>
        <p:spPr>
          <a:xfrm>
            <a:off x="5796136" y="2276872"/>
            <a:ext cx="3347864" cy="4293096"/>
          </a:xfrm>
        </p:spPr>
        <p:txBody>
          <a:bodyPr>
            <a:normAutofit/>
          </a:bodyPr>
          <a:lstStyle/>
          <a:p>
            <a:pPr marL="179388" lvl="1" indent="93663">
              <a:buNone/>
            </a:pP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Отложить  расстояние   до линии  бедер ТБ. </a:t>
            </a:r>
          </a:p>
          <a:p>
            <a:pPr marL="179388" lvl="1" indent="93663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ТБ =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Дтс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2 </a:t>
            </a:r>
          </a:p>
          <a:p>
            <a:pPr marL="179388" lvl="1" indent="93663">
              <a:buNone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179388" lvl="1" indent="93663">
              <a:buNone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Отложить  длину </a:t>
            </a:r>
            <a:r>
              <a:rPr lang="ru-RU" sz="1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юбкиТН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lvl="1" indent="93663" eaLnBrk="1" hangingPunct="1">
              <a:buFontTx/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ТН  =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lvl="1" indent="93663" eaLnBrk="1" hangingPunct="1">
              <a:buFontTx/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lvl="1" indent="93663" eaLnBrk="1" hangingPunct="1">
              <a:buFontTx/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Через точки  Б и Н провести </a:t>
            </a: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горизонтальные  линии  бедер и низа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lvl="1" indent="93663" eaLnBrk="1" hangingPunct="1">
              <a:buFontTx/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1042988" y="1557338"/>
            <a:ext cx="0" cy="467995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arrow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1042988" y="1557338"/>
            <a:ext cx="485775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arrow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40976" name="WordArt 16"/>
          <p:cNvSpPr>
            <a:spLocks noChangeArrowheads="1" noChangeShapeType="1" noTextEdit="1"/>
          </p:cNvSpPr>
          <p:nvPr/>
        </p:nvSpPr>
        <p:spPr bwMode="auto">
          <a:xfrm>
            <a:off x="755650" y="1341438"/>
            <a:ext cx="1809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Times New Roman"/>
                <a:cs typeface="Times New Roman"/>
              </a:rPr>
              <a:t>Т</a:t>
            </a:r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1042988" y="1557338"/>
            <a:ext cx="0" cy="12239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981" name="WordArt 21"/>
          <p:cNvSpPr>
            <a:spLocks noChangeArrowheads="1" noChangeShapeType="1" noTextEdit="1"/>
          </p:cNvSpPr>
          <p:nvPr/>
        </p:nvSpPr>
        <p:spPr bwMode="auto">
          <a:xfrm>
            <a:off x="755650" y="2636838"/>
            <a:ext cx="1905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Times New Roman"/>
                <a:cs typeface="Times New Roman"/>
              </a:rPr>
              <a:t>Б</a:t>
            </a:r>
          </a:p>
        </p:txBody>
      </p:sp>
      <p:sp>
        <p:nvSpPr>
          <p:cNvPr id="40982" name="WordArt 22"/>
          <p:cNvSpPr>
            <a:spLocks noChangeArrowheads="1" noChangeShapeType="1" noTextEdit="1"/>
          </p:cNvSpPr>
          <p:nvPr/>
        </p:nvSpPr>
        <p:spPr bwMode="auto">
          <a:xfrm>
            <a:off x="684213" y="5661025"/>
            <a:ext cx="2190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Times New Roman"/>
                <a:cs typeface="Times New Roman"/>
              </a:rPr>
              <a:t>Н</a:t>
            </a:r>
          </a:p>
        </p:txBody>
      </p:sp>
      <p:sp>
        <p:nvSpPr>
          <p:cNvPr id="40983" name="Line 23"/>
          <p:cNvSpPr>
            <a:spLocks noChangeShapeType="1"/>
          </p:cNvSpPr>
          <p:nvPr/>
        </p:nvSpPr>
        <p:spPr bwMode="auto">
          <a:xfrm flipV="1">
            <a:off x="1042988" y="2781300"/>
            <a:ext cx="48577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94" name="Line 34"/>
          <p:cNvSpPr>
            <a:spLocks noChangeShapeType="1"/>
          </p:cNvSpPr>
          <p:nvPr/>
        </p:nvSpPr>
        <p:spPr bwMode="auto">
          <a:xfrm>
            <a:off x="1043608" y="5877272"/>
            <a:ext cx="48577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99" name="Line 39"/>
          <p:cNvSpPr>
            <a:spLocks noChangeShapeType="1"/>
          </p:cNvSpPr>
          <p:nvPr/>
        </p:nvSpPr>
        <p:spPr bwMode="auto">
          <a:xfrm>
            <a:off x="1042988" y="1557338"/>
            <a:ext cx="0" cy="4319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96136" y="1268760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1" indent="9366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Построить прямой угол с вершиной в точке Т.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7884368" y="2996952"/>
            <a:ext cx="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596336" y="4077072"/>
            <a:ext cx="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>
            <a:off x="7020272" y="5229200"/>
            <a:ext cx="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980"/>
                            </p:stCondLst>
                            <p:childTnLst>
                              <p:par>
                                <p:cTn id="2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98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500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500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500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75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30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500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500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500"/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500"/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500"/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500"/>
                                        <p:tgtEl>
                                          <p:spTgt spid="40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300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40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40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40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40"/>
                            </p:stCondLst>
                            <p:childTnLst>
                              <p:par>
                                <p:cTn id="9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0" dur="30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5" dur="30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6" grpId="0" animBg="1"/>
      <p:bldP spid="40967" grpId="0" animBg="1"/>
      <p:bldP spid="40976" grpId="0" animBg="1"/>
      <p:bldP spid="40977" grpId="0" animBg="1"/>
      <p:bldP spid="40981" grpId="0" animBg="1"/>
      <p:bldP spid="40982" grpId="0" animBg="1"/>
      <p:bldP spid="40983" grpId="0" animBg="1"/>
      <p:bldP spid="40994" grpId="0" animBg="1"/>
      <p:bldP spid="40999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 bwMode="auto">
          <a:xfrm>
            <a:off x="1115616" y="0"/>
            <a:ext cx="6840538" cy="738188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Построение чертежа прямой юбки</a:t>
            </a:r>
          </a:p>
        </p:txBody>
      </p:sp>
      <p:sp>
        <p:nvSpPr>
          <p:cNvPr id="44062" name="Rectangle 30"/>
          <p:cNvSpPr>
            <a:spLocks noGrp="1"/>
          </p:cNvSpPr>
          <p:nvPr>
            <p:ph type="body" sz="half" idx="2"/>
          </p:nvPr>
        </p:nvSpPr>
        <p:spPr>
          <a:xfrm>
            <a:off x="6300192" y="620688"/>
            <a:ext cx="3096344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Отложить ширину юбки по линии бёдер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buFontTx/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Пб</a:t>
            </a:r>
          </a:p>
          <a:p>
            <a:pPr marL="0" indent="0" eaLnBrk="1" hangingPunct="1">
              <a:buFontTx/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1042988" y="1557338"/>
            <a:ext cx="0" cy="467995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arrow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1042988" y="1557338"/>
            <a:ext cx="485775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1042988" y="1557338"/>
            <a:ext cx="0" cy="4319587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1042988" y="1557338"/>
            <a:ext cx="0" cy="1223962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2" name="WordArt 8"/>
          <p:cNvSpPr>
            <a:spLocks noChangeArrowheads="1" noChangeShapeType="1" noTextEdit="1"/>
          </p:cNvSpPr>
          <p:nvPr/>
        </p:nvSpPr>
        <p:spPr bwMode="auto">
          <a:xfrm>
            <a:off x="755650" y="1341438"/>
            <a:ext cx="1809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11273" name="WordArt 9"/>
          <p:cNvSpPr>
            <a:spLocks noChangeArrowheads="1" noChangeShapeType="1" noTextEdit="1"/>
          </p:cNvSpPr>
          <p:nvPr/>
        </p:nvSpPr>
        <p:spPr bwMode="auto">
          <a:xfrm>
            <a:off x="755650" y="2636838"/>
            <a:ext cx="1905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11274" name="WordArt 10"/>
          <p:cNvSpPr>
            <a:spLocks noChangeArrowheads="1" noChangeShapeType="1" noTextEdit="1"/>
          </p:cNvSpPr>
          <p:nvPr/>
        </p:nvSpPr>
        <p:spPr bwMode="auto">
          <a:xfrm>
            <a:off x="684213" y="5661025"/>
            <a:ext cx="2190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 flipV="1">
            <a:off x="1042988" y="2781300"/>
            <a:ext cx="485775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1042988" y="5876925"/>
            <a:ext cx="485775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>
            <a:off x="1042988" y="2781300"/>
            <a:ext cx="4824412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50" name="WordArt 18"/>
          <p:cNvSpPr>
            <a:spLocks noChangeArrowheads="1" noChangeShapeType="1" noTextEdit="1"/>
          </p:cNvSpPr>
          <p:nvPr/>
        </p:nvSpPr>
        <p:spPr bwMode="auto">
          <a:xfrm>
            <a:off x="5940425" y="2565400"/>
            <a:ext cx="1905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>
            <a:off x="5867400" y="2781300"/>
            <a:ext cx="0" cy="3095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 flipV="1">
            <a:off x="5867400" y="1557338"/>
            <a:ext cx="0" cy="12239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56" name="WordArt 24"/>
          <p:cNvSpPr>
            <a:spLocks noChangeArrowheads="1" noChangeShapeType="1" noTextEdit="1"/>
          </p:cNvSpPr>
          <p:nvPr/>
        </p:nvSpPr>
        <p:spPr bwMode="auto">
          <a:xfrm>
            <a:off x="6156325" y="2708275"/>
            <a:ext cx="123825" cy="173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44057" name="WordArt 25"/>
          <p:cNvSpPr>
            <a:spLocks noChangeArrowheads="1" noChangeShapeType="1" noTextEdit="1"/>
          </p:cNvSpPr>
          <p:nvPr/>
        </p:nvSpPr>
        <p:spPr bwMode="auto">
          <a:xfrm>
            <a:off x="5867400" y="1341438"/>
            <a:ext cx="1809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44058" name="WordArt 26"/>
          <p:cNvSpPr>
            <a:spLocks noChangeArrowheads="1" noChangeShapeType="1" noTextEdit="1"/>
          </p:cNvSpPr>
          <p:nvPr/>
        </p:nvSpPr>
        <p:spPr bwMode="auto">
          <a:xfrm>
            <a:off x="5940425" y="5589588"/>
            <a:ext cx="2190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44059" name="WordArt 27"/>
          <p:cNvSpPr>
            <a:spLocks noChangeArrowheads="1" noChangeShapeType="1" noTextEdit="1"/>
          </p:cNvSpPr>
          <p:nvPr/>
        </p:nvSpPr>
        <p:spPr bwMode="auto">
          <a:xfrm>
            <a:off x="6011863" y="1557338"/>
            <a:ext cx="123825" cy="173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44060" name="WordArt 28"/>
          <p:cNvSpPr>
            <a:spLocks noChangeArrowheads="1" noChangeShapeType="1" noTextEdit="1"/>
          </p:cNvSpPr>
          <p:nvPr/>
        </p:nvSpPr>
        <p:spPr bwMode="auto">
          <a:xfrm>
            <a:off x="6227763" y="5734050"/>
            <a:ext cx="123825" cy="173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44064" name="Line 32"/>
          <p:cNvSpPr>
            <a:spLocks noChangeShapeType="1"/>
          </p:cNvSpPr>
          <p:nvPr/>
        </p:nvSpPr>
        <p:spPr bwMode="auto">
          <a:xfrm>
            <a:off x="1042988" y="2781300"/>
            <a:ext cx="230505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65" name="WordArt 33"/>
          <p:cNvSpPr>
            <a:spLocks noChangeArrowheads="1" noChangeShapeType="1" noTextEdit="1"/>
          </p:cNvSpPr>
          <p:nvPr/>
        </p:nvSpPr>
        <p:spPr bwMode="auto">
          <a:xfrm>
            <a:off x="3563938" y="2852738"/>
            <a:ext cx="1905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44066" name="WordArt 34"/>
          <p:cNvSpPr>
            <a:spLocks noChangeArrowheads="1" noChangeShapeType="1" noTextEdit="1"/>
          </p:cNvSpPr>
          <p:nvPr/>
        </p:nvSpPr>
        <p:spPr bwMode="auto">
          <a:xfrm>
            <a:off x="3779838" y="2997200"/>
            <a:ext cx="104775" cy="209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44067" name="Line 35"/>
          <p:cNvSpPr>
            <a:spLocks noChangeShapeType="1"/>
          </p:cNvSpPr>
          <p:nvPr/>
        </p:nvSpPr>
        <p:spPr bwMode="auto">
          <a:xfrm flipV="1">
            <a:off x="3347864" y="1556792"/>
            <a:ext cx="0" cy="12239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68" name="Line 36"/>
          <p:cNvSpPr>
            <a:spLocks noChangeShapeType="1"/>
          </p:cNvSpPr>
          <p:nvPr/>
        </p:nvSpPr>
        <p:spPr bwMode="auto">
          <a:xfrm>
            <a:off x="3348038" y="2781300"/>
            <a:ext cx="0" cy="3095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69" name="WordArt 37"/>
          <p:cNvSpPr>
            <a:spLocks noChangeArrowheads="1" noChangeShapeType="1" noTextEdit="1"/>
          </p:cNvSpPr>
          <p:nvPr/>
        </p:nvSpPr>
        <p:spPr bwMode="auto">
          <a:xfrm>
            <a:off x="3276600" y="1052513"/>
            <a:ext cx="1809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44070" name="WordArt 38"/>
          <p:cNvSpPr>
            <a:spLocks noChangeArrowheads="1" noChangeShapeType="1" noTextEdit="1"/>
          </p:cNvSpPr>
          <p:nvPr/>
        </p:nvSpPr>
        <p:spPr bwMode="auto">
          <a:xfrm>
            <a:off x="3203575" y="5949950"/>
            <a:ext cx="2190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44071" name="WordArt 39"/>
          <p:cNvSpPr>
            <a:spLocks noChangeArrowheads="1" noChangeShapeType="1" noTextEdit="1"/>
          </p:cNvSpPr>
          <p:nvPr/>
        </p:nvSpPr>
        <p:spPr bwMode="auto">
          <a:xfrm>
            <a:off x="3492500" y="1196975"/>
            <a:ext cx="104775" cy="209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44072" name="WordArt 40"/>
          <p:cNvSpPr>
            <a:spLocks noChangeArrowheads="1" noChangeShapeType="1" noTextEdit="1"/>
          </p:cNvSpPr>
          <p:nvPr/>
        </p:nvSpPr>
        <p:spPr bwMode="auto">
          <a:xfrm>
            <a:off x="3492500" y="6092825"/>
            <a:ext cx="104775" cy="209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2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7956376" y="1412776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 flipH="1" flipV="1">
            <a:off x="8892480" y="3068960"/>
            <a:ext cx="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>
            <a:off x="8892480" y="2924944"/>
            <a:ext cx="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300192" y="1772816"/>
            <a:ext cx="3096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точку   Б</a:t>
            </a:r>
            <a:r>
              <a:rPr lang="ru-RU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провести  вертикальную линию,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точку  пересечения  с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линией  талии  обозначить  Т</a:t>
            </a:r>
            <a:r>
              <a:rPr lang="ru-RU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а с линией низа – Н</a:t>
            </a:r>
            <a:r>
              <a:rPr lang="ru-RU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372200" y="3284984"/>
            <a:ext cx="277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Отложить ширину  заднего полотнища  ББ</a:t>
            </a:r>
            <a:r>
              <a:rPr lang="ru-RU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ББ2=Сб : 2</a:t>
            </a:r>
          </a:p>
        </p:txBody>
      </p:sp>
      <p:sp>
        <p:nvSpPr>
          <p:cNvPr id="212993" name="Rectangle 1"/>
          <p:cNvSpPr>
            <a:spLocks noChangeArrowheads="1"/>
          </p:cNvSpPr>
          <p:nvPr/>
        </p:nvSpPr>
        <p:spPr bwMode="auto">
          <a:xfrm>
            <a:off x="0" y="551383"/>
            <a:ext cx="3193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rot="16200000">
            <a:off x="7740352" y="3933056"/>
            <a:ext cx="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6372200" y="4293096"/>
            <a:ext cx="2771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Провести вертикальную </a:t>
            </a:r>
          </a:p>
          <a:p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линию  через  точку Б</a:t>
            </a:r>
            <a:r>
              <a:rPr lang="ru-RU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Точку  пересечения  ее с </a:t>
            </a:r>
          </a:p>
          <a:p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линией  талии обозначить  Т</a:t>
            </a:r>
            <a:r>
              <a:rPr lang="ru-RU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с линией  низа – Н</a:t>
            </a:r>
            <a:r>
              <a:rPr lang="ru-RU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8964488" y="5517232"/>
            <a:ext cx="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8964488" y="5373216"/>
            <a:ext cx="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3923928" y="3284984"/>
            <a:ext cx="1334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Переднее</a:t>
            </a:r>
          </a:p>
          <a:p>
            <a:pPr algn="ctr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полотнище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1619672" y="3212976"/>
            <a:ext cx="12766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Заднее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полотнище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4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4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4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6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4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4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4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6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6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80"/>
                            </p:stCondLst>
                            <p:childTnLst>
                              <p:par>
                                <p:cTn id="5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92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30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30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44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44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680"/>
                            </p:stCondLst>
                            <p:childTnLst>
                              <p:par>
                                <p:cTn id="1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8" dur="5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8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40"/>
                            </p:stCondLst>
                            <p:childTnLst>
                              <p:par>
                                <p:cTn id="13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6" dur="8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7" dur="8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8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600"/>
                            </p:stCondLst>
                            <p:childTnLst>
                              <p:par>
                                <p:cTn id="14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8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8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8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400"/>
                            </p:stCondLst>
                            <p:childTnLst>
                              <p:par>
                                <p:cTn id="14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8" dur="8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9" dur="8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8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40"/>
                            </p:stCondLst>
                            <p:childTnLst>
                              <p:par>
                                <p:cTn id="1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4" dur="30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7" dur="3000"/>
                                        <p:tgtEl>
                                          <p:spTgt spid="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4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4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4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44047" grpId="0" animBg="1"/>
      <p:bldP spid="44050" grpId="0" animBg="1"/>
      <p:bldP spid="44051" grpId="0" animBg="1"/>
      <p:bldP spid="44052" grpId="0" animBg="1"/>
      <p:bldP spid="44056" grpId="0" animBg="1"/>
      <p:bldP spid="44057" grpId="0" animBg="1"/>
      <p:bldP spid="44058" grpId="0" animBg="1"/>
      <p:bldP spid="44059" grpId="0" animBg="1"/>
      <p:bldP spid="44060" grpId="0" animBg="1"/>
      <p:bldP spid="44064" grpId="0" animBg="1"/>
      <p:bldP spid="44065" grpId="0" animBg="1"/>
      <p:bldP spid="44066" grpId="0" animBg="1"/>
      <p:bldP spid="44067" grpId="0" animBg="1"/>
      <p:bldP spid="44068" grpId="0" animBg="1"/>
      <p:bldP spid="44069" grpId="0" animBg="1"/>
      <p:bldP spid="44070" grpId="0" animBg="1"/>
      <p:bldP spid="44071" grpId="0" animBg="1"/>
      <p:bldP spid="44072" grpId="0" animBg="1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 bwMode="auto">
          <a:xfrm>
            <a:off x="1259632" y="-171400"/>
            <a:ext cx="668655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Построение чертежа прямой юбки</a:t>
            </a:r>
          </a:p>
        </p:txBody>
      </p:sp>
      <p:sp>
        <p:nvSpPr>
          <p:cNvPr id="49157" name="Rectangle 5"/>
          <p:cNvSpPr>
            <a:spLocks noGrp="1"/>
          </p:cNvSpPr>
          <p:nvPr>
            <p:ph type="body" sz="half" idx="2"/>
          </p:nvPr>
        </p:nvSpPr>
        <p:spPr>
          <a:xfrm>
            <a:off x="6444208" y="764704"/>
            <a:ext cx="2915816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Отложить  величину   подъема  талии по линии бока  Т</a:t>
            </a:r>
            <a:r>
              <a:rPr lang="ru-RU" sz="1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lang="ru-RU" sz="1800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1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- повышение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1см</a:t>
            </a:r>
          </a:p>
        </p:txBody>
      </p:sp>
      <p:sp>
        <p:nvSpPr>
          <p:cNvPr id="12292" name="Line 6"/>
          <p:cNvSpPr>
            <a:spLocks noChangeShapeType="1"/>
          </p:cNvSpPr>
          <p:nvPr/>
        </p:nvSpPr>
        <p:spPr bwMode="auto">
          <a:xfrm>
            <a:off x="1042988" y="1557338"/>
            <a:ext cx="0" cy="467995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arrow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2293" name="Line 7"/>
          <p:cNvSpPr>
            <a:spLocks noChangeShapeType="1"/>
          </p:cNvSpPr>
          <p:nvPr/>
        </p:nvSpPr>
        <p:spPr bwMode="auto">
          <a:xfrm>
            <a:off x="1042988" y="1557338"/>
            <a:ext cx="485775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Line 8"/>
          <p:cNvSpPr>
            <a:spLocks noChangeShapeType="1"/>
          </p:cNvSpPr>
          <p:nvPr/>
        </p:nvSpPr>
        <p:spPr bwMode="auto">
          <a:xfrm>
            <a:off x="1042988" y="1557338"/>
            <a:ext cx="0" cy="1223962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5" name="Line 9"/>
          <p:cNvSpPr>
            <a:spLocks noChangeShapeType="1"/>
          </p:cNvSpPr>
          <p:nvPr/>
        </p:nvSpPr>
        <p:spPr bwMode="auto">
          <a:xfrm>
            <a:off x="1042988" y="1557338"/>
            <a:ext cx="0" cy="4319587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6" name="Line 10"/>
          <p:cNvSpPr>
            <a:spLocks noChangeShapeType="1"/>
          </p:cNvSpPr>
          <p:nvPr/>
        </p:nvSpPr>
        <p:spPr bwMode="auto">
          <a:xfrm>
            <a:off x="1042988" y="2781300"/>
            <a:ext cx="4824412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7" name="Line 11"/>
          <p:cNvSpPr>
            <a:spLocks noChangeShapeType="1"/>
          </p:cNvSpPr>
          <p:nvPr/>
        </p:nvSpPr>
        <p:spPr bwMode="auto">
          <a:xfrm>
            <a:off x="1042988" y="5876925"/>
            <a:ext cx="485775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8" name="Line 12"/>
          <p:cNvSpPr>
            <a:spLocks noChangeShapeType="1"/>
          </p:cNvSpPr>
          <p:nvPr/>
        </p:nvSpPr>
        <p:spPr bwMode="auto">
          <a:xfrm>
            <a:off x="1042988" y="2781300"/>
            <a:ext cx="230505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9" name="Line 13"/>
          <p:cNvSpPr>
            <a:spLocks noChangeShapeType="1"/>
          </p:cNvSpPr>
          <p:nvPr/>
        </p:nvSpPr>
        <p:spPr bwMode="auto">
          <a:xfrm>
            <a:off x="5867400" y="2781300"/>
            <a:ext cx="0" cy="3095625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0" name="Line 14"/>
          <p:cNvSpPr>
            <a:spLocks noChangeShapeType="1"/>
          </p:cNvSpPr>
          <p:nvPr/>
        </p:nvSpPr>
        <p:spPr bwMode="auto">
          <a:xfrm>
            <a:off x="3348038" y="2781300"/>
            <a:ext cx="0" cy="3095625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1" name="Line 15"/>
          <p:cNvSpPr>
            <a:spLocks noChangeShapeType="1"/>
          </p:cNvSpPr>
          <p:nvPr/>
        </p:nvSpPr>
        <p:spPr bwMode="auto">
          <a:xfrm flipV="1">
            <a:off x="5867400" y="1557338"/>
            <a:ext cx="0" cy="1223962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2" name="Line 16"/>
          <p:cNvSpPr>
            <a:spLocks noChangeShapeType="1"/>
          </p:cNvSpPr>
          <p:nvPr/>
        </p:nvSpPr>
        <p:spPr bwMode="auto">
          <a:xfrm flipV="1">
            <a:off x="3348038" y="1557338"/>
            <a:ext cx="0" cy="1223962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3" name="WordArt 17"/>
          <p:cNvSpPr>
            <a:spLocks noChangeArrowheads="1" noChangeShapeType="1" noTextEdit="1"/>
          </p:cNvSpPr>
          <p:nvPr/>
        </p:nvSpPr>
        <p:spPr bwMode="auto">
          <a:xfrm>
            <a:off x="755650" y="1341438"/>
            <a:ext cx="1809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49170" name="WordArt 18"/>
          <p:cNvSpPr>
            <a:spLocks noChangeArrowheads="1" noChangeShapeType="1" noTextEdit="1"/>
          </p:cNvSpPr>
          <p:nvPr/>
        </p:nvSpPr>
        <p:spPr bwMode="auto">
          <a:xfrm>
            <a:off x="3419475" y="1628775"/>
            <a:ext cx="1809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12305" name="WordArt 19"/>
          <p:cNvSpPr>
            <a:spLocks noChangeArrowheads="1" noChangeShapeType="1" noTextEdit="1"/>
          </p:cNvSpPr>
          <p:nvPr/>
        </p:nvSpPr>
        <p:spPr bwMode="auto">
          <a:xfrm>
            <a:off x="6011863" y="1268413"/>
            <a:ext cx="1809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12306" name="WordArt 20"/>
          <p:cNvSpPr>
            <a:spLocks noChangeArrowheads="1" noChangeShapeType="1" noTextEdit="1"/>
          </p:cNvSpPr>
          <p:nvPr/>
        </p:nvSpPr>
        <p:spPr bwMode="auto">
          <a:xfrm>
            <a:off x="755650" y="2636838"/>
            <a:ext cx="1905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12307" name="WordArt 21"/>
          <p:cNvSpPr>
            <a:spLocks noChangeArrowheads="1" noChangeShapeType="1" noTextEdit="1"/>
          </p:cNvSpPr>
          <p:nvPr/>
        </p:nvSpPr>
        <p:spPr bwMode="auto">
          <a:xfrm>
            <a:off x="3492500" y="2852738"/>
            <a:ext cx="1905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12308" name="WordArt 22"/>
          <p:cNvSpPr>
            <a:spLocks noChangeArrowheads="1" noChangeShapeType="1" noTextEdit="1"/>
          </p:cNvSpPr>
          <p:nvPr/>
        </p:nvSpPr>
        <p:spPr bwMode="auto">
          <a:xfrm>
            <a:off x="6011863" y="2565400"/>
            <a:ext cx="1905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12309" name="WordArt 23"/>
          <p:cNvSpPr>
            <a:spLocks noChangeArrowheads="1" noChangeShapeType="1" noTextEdit="1"/>
          </p:cNvSpPr>
          <p:nvPr/>
        </p:nvSpPr>
        <p:spPr bwMode="auto">
          <a:xfrm>
            <a:off x="684213" y="5661025"/>
            <a:ext cx="2190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12310" name="WordArt 24"/>
          <p:cNvSpPr>
            <a:spLocks noChangeArrowheads="1" noChangeShapeType="1" noTextEdit="1"/>
          </p:cNvSpPr>
          <p:nvPr/>
        </p:nvSpPr>
        <p:spPr bwMode="auto">
          <a:xfrm>
            <a:off x="3419475" y="5445125"/>
            <a:ext cx="2190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12311" name="WordArt 25"/>
          <p:cNvSpPr>
            <a:spLocks noChangeArrowheads="1" noChangeShapeType="1" noTextEdit="1"/>
          </p:cNvSpPr>
          <p:nvPr/>
        </p:nvSpPr>
        <p:spPr bwMode="auto">
          <a:xfrm>
            <a:off x="6011863" y="5661025"/>
            <a:ext cx="2190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12312" name="WordArt 26"/>
          <p:cNvSpPr>
            <a:spLocks noChangeArrowheads="1" noChangeShapeType="1" noTextEdit="1"/>
          </p:cNvSpPr>
          <p:nvPr/>
        </p:nvSpPr>
        <p:spPr bwMode="auto">
          <a:xfrm>
            <a:off x="6227763" y="1484313"/>
            <a:ext cx="123825" cy="173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2313" name="WordArt 28"/>
          <p:cNvSpPr>
            <a:spLocks noChangeArrowheads="1" noChangeShapeType="1" noTextEdit="1"/>
          </p:cNvSpPr>
          <p:nvPr/>
        </p:nvSpPr>
        <p:spPr bwMode="auto">
          <a:xfrm>
            <a:off x="6227763" y="2708275"/>
            <a:ext cx="123825" cy="173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2314" name="WordArt 29"/>
          <p:cNvSpPr>
            <a:spLocks noChangeArrowheads="1" noChangeShapeType="1" noTextEdit="1"/>
          </p:cNvSpPr>
          <p:nvPr/>
        </p:nvSpPr>
        <p:spPr bwMode="auto">
          <a:xfrm>
            <a:off x="6227763" y="5876925"/>
            <a:ext cx="123825" cy="173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49182" name="WordArt 30"/>
          <p:cNvSpPr>
            <a:spLocks noChangeArrowheads="1" noChangeShapeType="1" noTextEdit="1"/>
          </p:cNvSpPr>
          <p:nvPr/>
        </p:nvSpPr>
        <p:spPr bwMode="auto">
          <a:xfrm>
            <a:off x="3563938" y="1773238"/>
            <a:ext cx="104775" cy="209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2316" name="WordArt 31"/>
          <p:cNvSpPr>
            <a:spLocks noChangeArrowheads="1" noChangeShapeType="1" noTextEdit="1"/>
          </p:cNvSpPr>
          <p:nvPr/>
        </p:nvSpPr>
        <p:spPr bwMode="auto">
          <a:xfrm>
            <a:off x="3708400" y="2997200"/>
            <a:ext cx="104775" cy="209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2317" name="WordArt 32"/>
          <p:cNvSpPr>
            <a:spLocks noChangeArrowheads="1" noChangeShapeType="1" noTextEdit="1"/>
          </p:cNvSpPr>
          <p:nvPr/>
        </p:nvSpPr>
        <p:spPr bwMode="auto">
          <a:xfrm>
            <a:off x="3708400" y="5589588"/>
            <a:ext cx="104775" cy="209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49185" name="Line 33"/>
          <p:cNvSpPr>
            <a:spLocks noChangeShapeType="1"/>
          </p:cNvSpPr>
          <p:nvPr/>
        </p:nvSpPr>
        <p:spPr bwMode="auto">
          <a:xfrm flipV="1">
            <a:off x="3348038" y="1412875"/>
            <a:ext cx="0" cy="44640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86" name="Line 34"/>
          <p:cNvSpPr>
            <a:spLocks noChangeShapeType="1"/>
          </p:cNvSpPr>
          <p:nvPr/>
        </p:nvSpPr>
        <p:spPr bwMode="auto">
          <a:xfrm flipV="1">
            <a:off x="1042988" y="1412875"/>
            <a:ext cx="2305050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87" name="Line 35"/>
          <p:cNvSpPr>
            <a:spLocks noChangeShapeType="1"/>
          </p:cNvSpPr>
          <p:nvPr/>
        </p:nvSpPr>
        <p:spPr bwMode="auto">
          <a:xfrm>
            <a:off x="3348038" y="1412875"/>
            <a:ext cx="2519362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89" name="WordArt 37"/>
          <p:cNvSpPr>
            <a:spLocks noChangeArrowheads="1" noChangeShapeType="1" noTextEdit="1"/>
          </p:cNvSpPr>
          <p:nvPr/>
        </p:nvSpPr>
        <p:spPr bwMode="auto">
          <a:xfrm>
            <a:off x="3276600" y="1052513"/>
            <a:ext cx="23812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49190" name="Line 38"/>
          <p:cNvSpPr>
            <a:spLocks noChangeShapeType="1"/>
          </p:cNvSpPr>
          <p:nvPr/>
        </p:nvSpPr>
        <p:spPr bwMode="auto">
          <a:xfrm flipH="1">
            <a:off x="3059113" y="1412875"/>
            <a:ext cx="288925" cy="17463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91" name="Line 39"/>
          <p:cNvSpPr>
            <a:spLocks noChangeShapeType="1"/>
          </p:cNvSpPr>
          <p:nvPr/>
        </p:nvSpPr>
        <p:spPr bwMode="auto">
          <a:xfrm>
            <a:off x="3348038" y="1412875"/>
            <a:ext cx="287337" cy="17463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92" name="WordArt 40"/>
          <p:cNvSpPr>
            <a:spLocks noChangeArrowheads="1" noChangeShapeType="1" noTextEdit="1"/>
          </p:cNvSpPr>
          <p:nvPr/>
        </p:nvSpPr>
        <p:spPr bwMode="auto">
          <a:xfrm>
            <a:off x="3708400" y="1052513"/>
            <a:ext cx="1809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49193" name="WordArt 41"/>
          <p:cNvSpPr>
            <a:spLocks noChangeArrowheads="1" noChangeShapeType="1" noTextEdit="1"/>
          </p:cNvSpPr>
          <p:nvPr/>
        </p:nvSpPr>
        <p:spPr bwMode="auto">
          <a:xfrm>
            <a:off x="2700338" y="1052513"/>
            <a:ext cx="1809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49194" name="WordArt 42"/>
          <p:cNvSpPr>
            <a:spLocks noChangeArrowheads="1" noChangeShapeType="1" noTextEdit="1"/>
          </p:cNvSpPr>
          <p:nvPr/>
        </p:nvSpPr>
        <p:spPr bwMode="auto">
          <a:xfrm>
            <a:off x="2916238" y="1268413"/>
            <a:ext cx="85725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49195" name="WordArt 43"/>
          <p:cNvSpPr>
            <a:spLocks noChangeArrowheads="1" noChangeShapeType="1" noTextEdit="1"/>
          </p:cNvSpPr>
          <p:nvPr/>
        </p:nvSpPr>
        <p:spPr bwMode="auto">
          <a:xfrm>
            <a:off x="3924300" y="1196975"/>
            <a:ext cx="85725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49196" name="Line 44"/>
          <p:cNvSpPr>
            <a:spLocks noChangeShapeType="1"/>
          </p:cNvSpPr>
          <p:nvPr/>
        </p:nvSpPr>
        <p:spPr bwMode="auto">
          <a:xfrm flipV="1">
            <a:off x="3348038" y="2636838"/>
            <a:ext cx="0" cy="144462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97" name="Oval 45"/>
          <p:cNvSpPr>
            <a:spLocks noChangeArrowheads="1"/>
          </p:cNvSpPr>
          <p:nvPr/>
        </p:nvSpPr>
        <p:spPr bwMode="auto">
          <a:xfrm>
            <a:off x="3419475" y="2492375"/>
            <a:ext cx="360363" cy="288925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1см</a:t>
            </a:r>
          </a:p>
        </p:txBody>
      </p:sp>
      <p:sp>
        <p:nvSpPr>
          <p:cNvPr id="49198" name="Line 46"/>
          <p:cNvSpPr>
            <a:spLocks noChangeShapeType="1"/>
          </p:cNvSpPr>
          <p:nvPr/>
        </p:nvSpPr>
        <p:spPr bwMode="auto">
          <a:xfrm flipH="1">
            <a:off x="3348038" y="1412875"/>
            <a:ext cx="287337" cy="1223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99" name="Line 47"/>
          <p:cNvSpPr>
            <a:spLocks noChangeShapeType="1"/>
          </p:cNvSpPr>
          <p:nvPr/>
        </p:nvSpPr>
        <p:spPr bwMode="auto">
          <a:xfrm>
            <a:off x="3059113" y="1412875"/>
            <a:ext cx="288925" cy="1223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" name="WordArt 21"/>
          <p:cNvSpPr>
            <a:spLocks noChangeArrowheads="1" noChangeShapeType="1" noTextEdit="1"/>
          </p:cNvSpPr>
          <p:nvPr/>
        </p:nvSpPr>
        <p:spPr bwMode="auto">
          <a:xfrm>
            <a:off x="3491880" y="2852936"/>
            <a:ext cx="1905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699792" y="2132856"/>
            <a:ext cx="5918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Narrow" pitchFamily="34" charset="0"/>
                <a:cs typeface="Times New Roman" pitchFamily="18" charset="0"/>
              </a:rPr>
              <a:t>Б</a:t>
            </a:r>
            <a:r>
              <a:rPr lang="ru-RU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Narrow" pitchFamily="34" charset="0"/>
                <a:cs typeface="Arial"/>
              </a:rPr>
              <a:t> 5</a:t>
            </a:r>
            <a:endParaRPr lang="ru-RU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chemeClr val="hlink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300192" y="2060848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Рассчитать  сумму </a:t>
            </a:r>
          </a:p>
          <a:p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раствора вытачек : </a:t>
            </a:r>
          </a:p>
          <a:p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разность между  </a:t>
            </a:r>
          </a:p>
          <a:p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шириной юбки по линии </a:t>
            </a:r>
          </a:p>
          <a:p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бедер и по линии  талии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сумма вытачек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+ Пб) -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cxnSp>
        <p:nvCxnSpPr>
          <p:cNvPr id="52" name="Прямая со стрелкой 51"/>
          <p:cNvCxnSpPr/>
          <p:nvPr/>
        </p:nvCxnSpPr>
        <p:spPr>
          <a:xfrm rot="15360000">
            <a:off x="8600170" y="1735648"/>
            <a:ext cx="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6240000" flipH="1">
            <a:off x="8816194" y="1735648"/>
            <a:ext cx="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10800000">
            <a:off x="8964488" y="1700808"/>
            <a:ext cx="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6516216" y="764704"/>
            <a:ext cx="2843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Начертить новое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положение  линии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талии, соединив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точки Т, О, Т</a:t>
            </a:r>
            <a:r>
              <a:rPr lang="ru-RU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300192" y="4221088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Раствор боковой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вытачки Т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отложить 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300192" y="4725144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симметрично  на линии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вправо  и влево  от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линии бока.  Т3Т4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2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 rot="16200000">
            <a:off x="8748464" y="5517232"/>
            <a:ext cx="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rot="5400000" flipH="1">
            <a:off x="8532440" y="5517232"/>
            <a:ext cx="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6444208" y="5661248"/>
            <a:ext cx="24427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Отложить  вершину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боковой вытачки Б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418856" y="6237312"/>
            <a:ext cx="5725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Соединить   точки раствора вытачки  с ее вершиной Б</a:t>
            </a:r>
            <a:r>
              <a:rPr lang="ru-RU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403648" y="3429000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заднее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полотнище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3995936" y="3501008"/>
            <a:ext cx="1284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переднее </a:t>
            </a:r>
          </a:p>
          <a:p>
            <a:pPr algn="ctr"/>
            <a:r>
              <a:rPr lang="ru-RU" dirty="0" smtClean="0"/>
              <a:t>полотнище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6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4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3000"/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3000"/>
                                        <p:tgtEl>
                                          <p:spTgt spid="49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3000"/>
                                        <p:tgtEl>
                                          <p:spTgt spid="4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40"/>
                            </p:stCondLst>
                            <p:childTnLst>
                              <p:par>
                                <p:cTn id="8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20"/>
                            </p:stCondLst>
                            <p:childTnLst>
                              <p:par>
                                <p:cTn id="8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880"/>
                            </p:stCondLst>
                            <p:childTnLst>
                              <p:par>
                                <p:cTn id="9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640"/>
                            </p:stCondLst>
                            <p:childTnLst>
                              <p:par>
                                <p:cTn id="9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400"/>
                            </p:stCondLst>
                            <p:childTnLst>
                              <p:par>
                                <p:cTn id="10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360"/>
                            </p:stCondLst>
                            <p:childTnLst>
                              <p:par>
                                <p:cTn id="1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400"/>
                            </p:stCondLst>
                            <p:childTnLst>
                              <p:par>
                                <p:cTn id="1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1" dur="3000"/>
                                        <p:tgtEl>
                                          <p:spTgt spid="4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4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49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1000"/>
                                        <p:tgtEl>
                                          <p:spTgt spid="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49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4" dur="80"/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5" dur="80"/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80"/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1" dur="500"/>
                                        <p:tgtEl>
                                          <p:spTgt spid="4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49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4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5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1" dur="2000"/>
                                        <p:tgtEl>
                                          <p:spTgt spid="49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5" dur="2000"/>
                                        <p:tgtEl>
                                          <p:spTgt spid="49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4" dur="80"/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5" dur="80"/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80"/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49185" grpId="0" animBg="1"/>
      <p:bldP spid="49186" grpId="0" animBg="1"/>
      <p:bldP spid="49187" grpId="0" animBg="1"/>
      <p:bldP spid="49189" grpId="0" animBg="1"/>
      <p:bldP spid="49190" grpId="0" animBg="1"/>
      <p:bldP spid="49191" grpId="0" animBg="1"/>
      <p:bldP spid="49192" grpId="0" animBg="1"/>
      <p:bldP spid="49193" grpId="0" animBg="1"/>
      <p:bldP spid="49194" grpId="0" animBg="1"/>
      <p:bldP spid="49195" grpId="0" animBg="1"/>
      <p:bldP spid="49196" grpId="0" animBg="1"/>
      <p:bldP spid="49197" grpId="0" animBg="1"/>
      <p:bldP spid="49198" grpId="0" animBg="1"/>
      <p:bldP spid="49199" grpId="0" animBg="1"/>
      <p:bldP spid="45" grpId="0"/>
      <p:bldP spid="55" grpId="0"/>
      <p:bldP spid="58" grpId="0"/>
      <p:bldP spid="60" grpId="0"/>
      <p:bldP spid="198659" grpId="0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 bwMode="auto">
          <a:xfrm>
            <a:off x="1331640" y="-243408"/>
            <a:ext cx="668655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Построение чертежа прямой юбки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1042988" y="1557338"/>
            <a:ext cx="0" cy="467995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arrow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1042988" y="1557338"/>
            <a:ext cx="485775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1042988" y="1557338"/>
            <a:ext cx="0" cy="1223962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1042988" y="1557338"/>
            <a:ext cx="0" cy="4319587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1042988" y="2781300"/>
            <a:ext cx="4824412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1042988" y="5876925"/>
            <a:ext cx="485775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1042988" y="2781300"/>
            <a:ext cx="230505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5867400" y="2781300"/>
            <a:ext cx="0" cy="3095625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3348038" y="2781300"/>
            <a:ext cx="0" cy="3095625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V="1">
            <a:off x="5867400" y="1557338"/>
            <a:ext cx="0" cy="1223962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V="1">
            <a:off x="3348038" y="1557338"/>
            <a:ext cx="0" cy="1223962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7" name="WordArt 15"/>
          <p:cNvSpPr>
            <a:spLocks noChangeArrowheads="1" noChangeShapeType="1" noTextEdit="1"/>
          </p:cNvSpPr>
          <p:nvPr/>
        </p:nvSpPr>
        <p:spPr bwMode="auto">
          <a:xfrm>
            <a:off x="755650" y="1341438"/>
            <a:ext cx="1809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13328" name="WordArt 16"/>
          <p:cNvSpPr>
            <a:spLocks noChangeArrowheads="1" noChangeShapeType="1" noTextEdit="1"/>
          </p:cNvSpPr>
          <p:nvPr/>
        </p:nvSpPr>
        <p:spPr bwMode="auto">
          <a:xfrm>
            <a:off x="3419475" y="1628775"/>
            <a:ext cx="1809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13329" name="WordArt 17"/>
          <p:cNvSpPr>
            <a:spLocks noChangeArrowheads="1" noChangeShapeType="1" noTextEdit="1"/>
          </p:cNvSpPr>
          <p:nvPr/>
        </p:nvSpPr>
        <p:spPr bwMode="auto">
          <a:xfrm>
            <a:off x="6011863" y="1268413"/>
            <a:ext cx="1809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13330" name="WordArt 18"/>
          <p:cNvSpPr>
            <a:spLocks noChangeArrowheads="1" noChangeShapeType="1" noTextEdit="1"/>
          </p:cNvSpPr>
          <p:nvPr/>
        </p:nvSpPr>
        <p:spPr bwMode="auto">
          <a:xfrm>
            <a:off x="755650" y="2636838"/>
            <a:ext cx="1905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13331" name="WordArt 19"/>
          <p:cNvSpPr>
            <a:spLocks noChangeArrowheads="1" noChangeShapeType="1" noTextEdit="1"/>
          </p:cNvSpPr>
          <p:nvPr/>
        </p:nvSpPr>
        <p:spPr bwMode="auto">
          <a:xfrm>
            <a:off x="3492500" y="2852738"/>
            <a:ext cx="1905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13332" name="WordArt 20"/>
          <p:cNvSpPr>
            <a:spLocks noChangeArrowheads="1" noChangeShapeType="1" noTextEdit="1"/>
          </p:cNvSpPr>
          <p:nvPr/>
        </p:nvSpPr>
        <p:spPr bwMode="auto">
          <a:xfrm>
            <a:off x="6011863" y="2565400"/>
            <a:ext cx="1905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13333" name="WordArt 21"/>
          <p:cNvSpPr>
            <a:spLocks noChangeArrowheads="1" noChangeShapeType="1" noTextEdit="1"/>
          </p:cNvSpPr>
          <p:nvPr/>
        </p:nvSpPr>
        <p:spPr bwMode="auto">
          <a:xfrm>
            <a:off x="684213" y="5661025"/>
            <a:ext cx="2190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13334" name="WordArt 22"/>
          <p:cNvSpPr>
            <a:spLocks noChangeArrowheads="1" noChangeShapeType="1" noTextEdit="1"/>
          </p:cNvSpPr>
          <p:nvPr/>
        </p:nvSpPr>
        <p:spPr bwMode="auto">
          <a:xfrm>
            <a:off x="3419475" y="5445125"/>
            <a:ext cx="2190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13335" name="WordArt 23"/>
          <p:cNvSpPr>
            <a:spLocks noChangeArrowheads="1" noChangeShapeType="1" noTextEdit="1"/>
          </p:cNvSpPr>
          <p:nvPr/>
        </p:nvSpPr>
        <p:spPr bwMode="auto">
          <a:xfrm>
            <a:off x="6011863" y="5661025"/>
            <a:ext cx="2190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13336" name="WordArt 24"/>
          <p:cNvSpPr>
            <a:spLocks noChangeArrowheads="1" noChangeShapeType="1" noTextEdit="1"/>
          </p:cNvSpPr>
          <p:nvPr/>
        </p:nvSpPr>
        <p:spPr bwMode="auto">
          <a:xfrm>
            <a:off x="6156325" y="1484313"/>
            <a:ext cx="123825" cy="173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3337" name="WordArt 25"/>
          <p:cNvSpPr>
            <a:spLocks noChangeArrowheads="1" noChangeShapeType="1" noTextEdit="1"/>
          </p:cNvSpPr>
          <p:nvPr/>
        </p:nvSpPr>
        <p:spPr bwMode="auto">
          <a:xfrm>
            <a:off x="6227763" y="2708275"/>
            <a:ext cx="123825" cy="173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3338" name="WordArt 26"/>
          <p:cNvSpPr>
            <a:spLocks noChangeArrowheads="1" noChangeShapeType="1" noTextEdit="1"/>
          </p:cNvSpPr>
          <p:nvPr/>
        </p:nvSpPr>
        <p:spPr bwMode="auto">
          <a:xfrm>
            <a:off x="6227763" y="5876925"/>
            <a:ext cx="123825" cy="173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3339" name="WordArt 27"/>
          <p:cNvSpPr>
            <a:spLocks noChangeArrowheads="1" noChangeShapeType="1" noTextEdit="1"/>
          </p:cNvSpPr>
          <p:nvPr/>
        </p:nvSpPr>
        <p:spPr bwMode="auto">
          <a:xfrm>
            <a:off x="3563938" y="1773238"/>
            <a:ext cx="104775" cy="209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3340" name="WordArt 28"/>
          <p:cNvSpPr>
            <a:spLocks noChangeArrowheads="1" noChangeShapeType="1" noTextEdit="1"/>
          </p:cNvSpPr>
          <p:nvPr/>
        </p:nvSpPr>
        <p:spPr bwMode="auto">
          <a:xfrm>
            <a:off x="3708400" y="2997200"/>
            <a:ext cx="104775" cy="209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3341" name="WordArt 29"/>
          <p:cNvSpPr>
            <a:spLocks noChangeArrowheads="1" noChangeShapeType="1" noTextEdit="1"/>
          </p:cNvSpPr>
          <p:nvPr/>
        </p:nvSpPr>
        <p:spPr bwMode="auto">
          <a:xfrm>
            <a:off x="3708400" y="5589588"/>
            <a:ext cx="104775" cy="209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3342" name="Line 30"/>
          <p:cNvSpPr>
            <a:spLocks noChangeShapeType="1"/>
          </p:cNvSpPr>
          <p:nvPr/>
        </p:nvSpPr>
        <p:spPr bwMode="auto">
          <a:xfrm flipV="1">
            <a:off x="3348038" y="1412875"/>
            <a:ext cx="0" cy="446405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 flipV="1">
            <a:off x="1042988" y="1412875"/>
            <a:ext cx="2305050" cy="144463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>
            <a:off x="3348038" y="1412875"/>
            <a:ext cx="2519362" cy="144463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45" name="WordArt 33"/>
          <p:cNvSpPr>
            <a:spLocks noChangeArrowheads="1" noChangeShapeType="1" noTextEdit="1"/>
          </p:cNvSpPr>
          <p:nvPr/>
        </p:nvSpPr>
        <p:spPr bwMode="auto">
          <a:xfrm>
            <a:off x="3276600" y="1052513"/>
            <a:ext cx="23812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 flipH="1">
            <a:off x="3059113" y="1412875"/>
            <a:ext cx="288925" cy="17463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>
            <a:off x="3348038" y="1412875"/>
            <a:ext cx="287337" cy="17463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48" name="WordArt 36"/>
          <p:cNvSpPr>
            <a:spLocks noChangeArrowheads="1" noChangeShapeType="1" noTextEdit="1"/>
          </p:cNvSpPr>
          <p:nvPr/>
        </p:nvSpPr>
        <p:spPr bwMode="auto">
          <a:xfrm>
            <a:off x="3708400" y="1052513"/>
            <a:ext cx="1809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13349" name="WordArt 37"/>
          <p:cNvSpPr>
            <a:spLocks noChangeArrowheads="1" noChangeShapeType="1" noTextEdit="1"/>
          </p:cNvSpPr>
          <p:nvPr/>
        </p:nvSpPr>
        <p:spPr bwMode="auto">
          <a:xfrm>
            <a:off x="2700338" y="1052513"/>
            <a:ext cx="1809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13350" name="WordArt 38"/>
          <p:cNvSpPr>
            <a:spLocks noChangeArrowheads="1" noChangeShapeType="1" noTextEdit="1"/>
          </p:cNvSpPr>
          <p:nvPr/>
        </p:nvSpPr>
        <p:spPr bwMode="auto">
          <a:xfrm>
            <a:off x="2916238" y="1268413"/>
            <a:ext cx="85725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3351" name="WordArt 39"/>
          <p:cNvSpPr>
            <a:spLocks noChangeArrowheads="1" noChangeShapeType="1" noTextEdit="1"/>
          </p:cNvSpPr>
          <p:nvPr/>
        </p:nvSpPr>
        <p:spPr bwMode="auto">
          <a:xfrm>
            <a:off x="3924300" y="1196975"/>
            <a:ext cx="85725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 flipV="1">
            <a:off x="3348038" y="2636838"/>
            <a:ext cx="0" cy="144462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53" name="Oval 41"/>
          <p:cNvSpPr>
            <a:spLocks noChangeArrowheads="1"/>
          </p:cNvSpPr>
          <p:nvPr/>
        </p:nvSpPr>
        <p:spPr bwMode="auto">
          <a:xfrm>
            <a:off x="3419475" y="2492375"/>
            <a:ext cx="360363" cy="216545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1см</a:t>
            </a:r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 flipH="1">
            <a:off x="3348038" y="1412875"/>
            <a:ext cx="287337" cy="1223963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>
            <a:off x="3059113" y="1412875"/>
            <a:ext cx="288925" cy="1223963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5341" name="Line 45"/>
          <p:cNvSpPr>
            <a:spLocks noChangeShapeType="1"/>
          </p:cNvSpPr>
          <p:nvPr/>
        </p:nvSpPr>
        <p:spPr bwMode="auto">
          <a:xfrm flipV="1">
            <a:off x="1979613" y="1484313"/>
            <a:ext cx="0" cy="12969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42" name="Line 46"/>
          <p:cNvSpPr>
            <a:spLocks noChangeShapeType="1"/>
          </p:cNvSpPr>
          <p:nvPr/>
        </p:nvSpPr>
        <p:spPr bwMode="auto">
          <a:xfrm flipV="1">
            <a:off x="4932363" y="1484313"/>
            <a:ext cx="0" cy="12969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47" name="Line 51"/>
          <p:cNvSpPr>
            <a:spLocks noChangeShapeType="1"/>
          </p:cNvSpPr>
          <p:nvPr/>
        </p:nvSpPr>
        <p:spPr bwMode="auto">
          <a:xfrm>
            <a:off x="1042988" y="2781300"/>
            <a:ext cx="9350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48" name="Line 52"/>
          <p:cNvSpPr>
            <a:spLocks noChangeShapeType="1"/>
          </p:cNvSpPr>
          <p:nvPr/>
        </p:nvSpPr>
        <p:spPr bwMode="auto">
          <a:xfrm flipH="1">
            <a:off x="4932363" y="2781300"/>
            <a:ext cx="90011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51" name="WordArt 55"/>
          <p:cNvSpPr>
            <a:spLocks noChangeArrowheads="1" noChangeShapeType="1" noTextEdit="1"/>
          </p:cNvSpPr>
          <p:nvPr/>
        </p:nvSpPr>
        <p:spPr bwMode="auto">
          <a:xfrm>
            <a:off x="1908175" y="2852738"/>
            <a:ext cx="1905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55352" name="WordArt 56"/>
          <p:cNvSpPr>
            <a:spLocks noChangeArrowheads="1" noChangeShapeType="1" noTextEdit="1"/>
          </p:cNvSpPr>
          <p:nvPr/>
        </p:nvSpPr>
        <p:spPr bwMode="auto">
          <a:xfrm>
            <a:off x="4859338" y="2852738"/>
            <a:ext cx="1905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55353" name="WordArt 57"/>
          <p:cNvSpPr>
            <a:spLocks noChangeArrowheads="1" noChangeShapeType="1" noTextEdit="1"/>
          </p:cNvSpPr>
          <p:nvPr/>
        </p:nvSpPr>
        <p:spPr bwMode="auto">
          <a:xfrm>
            <a:off x="2195513" y="3068638"/>
            <a:ext cx="85725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55354" name="WordArt 58"/>
          <p:cNvSpPr>
            <a:spLocks noChangeArrowheads="1" noChangeShapeType="1" noTextEdit="1"/>
          </p:cNvSpPr>
          <p:nvPr/>
        </p:nvSpPr>
        <p:spPr bwMode="auto">
          <a:xfrm>
            <a:off x="5076825" y="3068638"/>
            <a:ext cx="85725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771800" y="2132856"/>
            <a:ext cx="5918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Narrow" pitchFamily="34" charset="0"/>
                <a:cs typeface="Times New Roman" pitchFamily="18" charset="0"/>
              </a:rPr>
              <a:t>Б</a:t>
            </a:r>
            <a:r>
              <a:rPr lang="ru-RU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Narrow" pitchFamily="34" charset="0"/>
                <a:cs typeface="Arial"/>
              </a:rPr>
              <a:t> 5</a:t>
            </a:r>
            <a:endParaRPr lang="ru-RU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chemeClr val="hlink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516216" y="1268760"/>
            <a:ext cx="26277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Положение  осевой линии вытачки 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заднем  полотнище ББ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положение осевой линии вытачки на переднем полотнище 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ББ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 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 0,2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Сб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444208" y="35730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Провести  вертикальные </a:t>
            </a:r>
          </a:p>
          <a:p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осевые  линии  вытачек  </a:t>
            </a:r>
          </a:p>
          <a:p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 точки  Б</a:t>
            </a:r>
            <a:r>
              <a:rPr lang="ru-RU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  Б</a:t>
            </a:r>
            <a:r>
              <a:rPr lang="ru-RU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endParaRPr lang="ru-RU" dirty="0"/>
          </a:p>
        </p:txBody>
      </p:sp>
      <p:cxnSp>
        <p:nvCxnSpPr>
          <p:cNvPr id="64" name="Прямая со стрелкой 63"/>
          <p:cNvCxnSpPr/>
          <p:nvPr/>
        </p:nvCxnSpPr>
        <p:spPr>
          <a:xfrm>
            <a:off x="7308304" y="3429000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>
            <a:off x="7812360" y="3429000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rot="16200000">
            <a:off x="8676456" y="4365104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1331640" y="3501008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заднее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полотнище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3923928" y="3501008"/>
            <a:ext cx="1284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переднее </a:t>
            </a:r>
          </a:p>
          <a:p>
            <a:pPr algn="ctr"/>
            <a:r>
              <a:rPr lang="ru-RU" dirty="0" smtClean="0"/>
              <a:t>полотнище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6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3000"/>
                                        <p:tgtEl>
                                          <p:spTgt spid="5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3000"/>
                                        <p:tgtEl>
                                          <p:spTgt spid="5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2000"/>
                                        <p:tgtEl>
                                          <p:spTgt spid="55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2000"/>
                                        <p:tgtEl>
                                          <p:spTgt spid="55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55341" grpId="0" animBg="1"/>
      <p:bldP spid="55342" grpId="0" animBg="1"/>
      <p:bldP spid="55347" grpId="0" animBg="1"/>
      <p:bldP spid="55348" grpId="0" animBg="1"/>
      <p:bldP spid="55351" grpId="0" animBg="1"/>
      <p:bldP spid="55352" grpId="0" animBg="1"/>
      <p:bldP spid="55353" grpId="0" animBg="1"/>
      <p:bldP spid="55354" grpId="0" animBg="1"/>
      <p:bldP spid="58" grpId="0"/>
      <p:bldP spid="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 bwMode="auto">
          <a:xfrm>
            <a:off x="323528" y="0"/>
            <a:ext cx="8229600" cy="5715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32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Построение чертежа прямой юбки</a:t>
            </a:r>
          </a:p>
        </p:txBody>
      </p:sp>
      <p:sp>
        <p:nvSpPr>
          <p:cNvPr id="14340" name="Line 6"/>
          <p:cNvSpPr>
            <a:spLocks noChangeShapeType="1"/>
          </p:cNvSpPr>
          <p:nvPr/>
        </p:nvSpPr>
        <p:spPr bwMode="auto">
          <a:xfrm>
            <a:off x="1042988" y="1557338"/>
            <a:ext cx="0" cy="4319587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1" name="Line 7"/>
          <p:cNvSpPr>
            <a:spLocks noChangeShapeType="1"/>
          </p:cNvSpPr>
          <p:nvPr/>
        </p:nvSpPr>
        <p:spPr bwMode="auto">
          <a:xfrm>
            <a:off x="1042988" y="1557338"/>
            <a:ext cx="485775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arrow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4342" name="Line 8"/>
          <p:cNvSpPr>
            <a:spLocks noChangeShapeType="1"/>
          </p:cNvSpPr>
          <p:nvPr/>
        </p:nvSpPr>
        <p:spPr bwMode="auto">
          <a:xfrm>
            <a:off x="1042988" y="2781300"/>
            <a:ext cx="4824412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3" name="Line 9"/>
          <p:cNvSpPr>
            <a:spLocks noChangeShapeType="1"/>
          </p:cNvSpPr>
          <p:nvPr/>
        </p:nvSpPr>
        <p:spPr bwMode="auto">
          <a:xfrm>
            <a:off x="1042988" y="5876925"/>
            <a:ext cx="485775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4" name="Line 10"/>
          <p:cNvSpPr>
            <a:spLocks noChangeShapeType="1"/>
          </p:cNvSpPr>
          <p:nvPr/>
        </p:nvSpPr>
        <p:spPr bwMode="auto">
          <a:xfrm>
            <a:off x="5867400" y="2781300"/>
            <a:ext cx="0" cy="3095625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1"/>
          <p:cNvSpPr>
            <a:spLocks noChangeShapeType="1"/>
          </p:cNvSpPr>
          <p:nvPr/>
        </p:nvSpPr>
        <p:spPr bwMode="auto">
          <a:xfrm flipV="1">
            <a:off x="5867400" y="1557338"/>
            <a:ext cx="0" cy="1223962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2"/>
          <p:cNvSpPr>
            <a:spLocks noChangeShapeType="1"/>
          </p:cNvSpPr>
          <p:nvPr/>
        </p:nvSpPr>
        <p:spPr bwMode="auto">
          <a:xfrm flipV="1">
            <a:off x="3348038" y="1412875"/>
            <a:ext cx="0" cy="446405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3"/>
          <p:cNvSpPr>
            <a:spLocks noChangeShapeType="1"/>
          </p:cNvSpPr>
          <p:nvPr/>
        </p:nvSpPr>
        <p:spPr bwMode="auto">
          <a:xfrm flipV="1">
            <a:off x="1042988" y="1412875"/>
            <a:ext cx="2305050" cy="144463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4"/>
          <p:cNvSpPr>
            <a:spLocks noChangeShapeType="1"/>
          </p:cNvSpPr>
          <p:nvPr/>
        </p:nvSpPr>
        <p:spPr bwMode="auto">
          <a:xfrm>
            <a:off x="3348038" y="1412875"/>
            <a:ext cx="2519362" cy="144463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5"/>
          <p:cNvSpPr>
            <a:spLocks noChangeShapeType="1"/>
          </p:cNvSpPr>
          <p:nvPr/>
        </p:nvSpPr>
        <p:spPr bwMode="auto">
          <a:xfrm>
            <a:off x="3059113" y="1412875"/>
            <a:ext cx="288925" cy="1223963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6"/>
          <p:cNvSpPr>
            <a:spLocks noChangeShapeType="1"/>
          </p:cNvSpPr>
          <p:nvPr/>
        </p:nvSpPr>
        <p:spPr bwMode="auto">
          <a:xfrm flipH="1">
            <a:off x="3348038" y="1412875"/>
            <a:ext cx="287337" cy="1223963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"/>
          <p:cNvSpPr>
            <a:spLocks noChangeShapeType="1"/>
          </p:cNvSpPr>
          <p:nvPr/>
        </p:nvSpPr>
        <p:spPr bwMode="auto">
          <a:xfrm flipV="1">
            <a:off x="1979613" y="1484313"/>
            <a:ext cx="0" cy="1296987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8"/>
          <p:cNvSpPr>
            <a:spLocks noChangeShapeType="1"/>
          </p:cNvSpPr>
          <p:nvPr/>
        </p:nvSpPr>
        <p:spPr bwMode="auto">
          <a:xfrm flipV="1">
            <a:off x="4932363" y="1484313"/>
            <a:ext cx="0" cy="1296987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WordArt 19"/>
          <p:cNvSpPr>
            <a:spLocks noChangeArrowheads="1" noChangeShapeType="1" noTextEdit="1"/>
          </p:cNvSpPr>
          <p:nvPr/>
        </p:nvSpPr>
        <p:spPr bwMode="auto">
          <a:xfrm>
            <a:off x="755650" y="1341438"/>
            <a:ext cx="1809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14354" name="WordArt 20"/>
          <p:cNvSpPr>
            <a:spLocks noChangeArrowheads="1" noChangeShapeType="1" noTextEdit="1"/>
          </p:cNvSpPr>
          <p:nvPr/>
        </p:nvSpPr>
        <p:spPr bwMode="auto">
          <a:xfrm>
            <a:off x="2700338" y="1052513"/>
            <a:ext cx="1809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14355" name="WordArt 21"/>
          <p:cNvSpPr>
            <a:spLocks noChangeArrowheads="1" noChangeShapeType="1" noTextEdit="1"/>
          </p:cNvSpPr>
          <p:nvPr/>
        </p:nvSpPr>
        <p:spPr bwMode="auto">
          <a:xfrm>
            <a:off x="3779838" y="1052513"/>
            <a:ext cx="1809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14356" name="WordArt 22"/>
          <p:cNvSpPr>
            <a:spLocks noChangeArrowheads="1" noChangeShapeType="1" noTextEdit="1"/>
          </p:cNvSpPr>
          <p:nvPr/>
        </p:nvSpPr>
        <p:spPr bwMode="auto">
          <a:xfrm>
            <a:off x="6011863" y="1341438"/>
            <a:ext cx="1809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14357" name="WordArt 24"/>
          <p:cNvSpPr>
            <a:spLocks noChangeArrowheads="1" noChangeShapeType="1" noTextEdit="1"/>
          </p:cNvSpPr>
          <p:nvPr/>
        </p:nvSpPr>
        <p:spPr bwMode="auto">
          <a:xfrm>
            <a:off x="755650" y="2636838"/>
            <a:ext cx="1905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14358" name="WordArt 25"/>
          <p:cNvSpPr>
            <a:spLocks noChangeArrowheads="1" noChangeShapeType="1" noTextEdit="1"/>
          </p:cNvSpPr>
          <p:nvPr/>
        </p:nvSpPr>
        <p:spPr bwMode="auto">
          <a:xfrm>
            <a:off x="1908175" y="2924175"/>
            <a:ext cx="1905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14359" name="WordArt 26"/>
          <p:cNvSpPr>
            <a:spLocks noChangeArrowheads="1" noChangeShapeType="1" noTextEdit="1"/>
          </p:cNvSpPr>
          <p:nvPr/>
        </p:nvSpPr>
        <p:spPr bwMode="auto">
          <a:xfrm>
            <a:off x="3419475" y="2924175"/>
            <a:ext cx="1905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14360" name="WordArt 27"/>
          <p:cNvSpPr>
            <a:spLocks noChangeArrowheads="1" noChangeShapeType="1" noTextEdit="1"/>
          </p:cNvSpPr>
          <p:nvPr/>
        </p:nvSpPr>
        <p:spPr bwMode="auto">
          <a:xfrm>
            <a:off x="4859338" y="2924175"/>
            <a:ext cx="1905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14361" name="WordArt 28"/>
          <p:cNvSpPr>
            <a:spLocks noChangeArrowheads="1" noChangeShapeType="1" noTextEdit="1"/>
          </p:cNvSpPr>
          <p:nvPr/>
        </p:nvSpPr>
        <p:spPr bwMode="auto">
          <a:xfrm>
            <a:off x="6011863" y="2636838"/>
            <a:ext cx="1905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14362" name="WordArt 29"/>
          <p:cNvSpPr>
            <a:spLocks noChangeArrowheads="1" noChangeShapeType="1" noTextEdit="1"/>
          </p:cNvSpPr>
          <p:nvPr/>
        </p:nvSpPr>
        <p:spPr bwMode="auto">
          <a:xfrm>
            <a:off x="684213" y="5661025"/>
            <a:ext cx="2190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14363" name="WordArt 30"/>
          <p:cNvSpPr>
            <a:spLocks noChangeArrowheads="1" noChangeShapeType="1" noTextEdit="1"/>
          </p:cNvSpPr>
          <p:nvPr/>
        </p:nvSpPr>
        <p:spPr bwMode="auto">
          <a:xfrm>
            <a:off x="3492500" y="5445125"/>
            <a:ext cx="2190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14364" name="WordArt 31"/>
          <p:cNvSpPr>
            <a:spLocks noChangeArrowheads="1" noChangeShapeType="1" noTextEdit="1"/>
          </p:cNvSpPr>
          <p:nvPr/>
        </p:nvSpPr>
        <p:spPr bwMode="auto">
          <a:xfrm>
            <a:off x="6011863" y="5734050"/>
            <a:ext cx="2190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14365" name="WordArt 32"/>
          <p:cNvSpPr>
            <a:spLocks noChangeArrowheads="1" noChangeShapeType="1" noTextEdit="1"/>
          </p:cNvSpPr>
          <p:nvPr/>
        </p:nvSpPr>
        <p:spPr bwMode="auto">
          <a:xfrm>
            <a:off x="6156325" y="1557338"/>
            <a:ext cx="123825" cy="173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4366" name="WordArt 33"/>
          <p:cNvSpPr>
            <a:spLocks noChangeArrowheads="1" noChangeShapeType="1" noTextEdit="1"/>
          </p:cNvSpPr>
          <p:nvPr/>
        </p:nvSpPr>
        <p:spPr bwMode="auto">
          <a:xfrm>
            <a:off x="6227763" y="2852738"/>
            <a:ext cx="123825" cy="173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4367" name="WordArt 34"/>
          <p:cNvSpPr>
            <a:spLocks noChangeArrowheads="1" noChangeShapeType="1" noTextEdit="1"/>
          </p:cNvSpPr>
          <p:nvPr/>
        </p:nvSpPr>
        <p:spPr bwMode="auto">
          <a:xfrm>
            <a:off x="6300788" y="5949950"/>
            <a:ext cx="123825" cy="173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4368" name="WordArt 35"/>
          <p:cNvSpPr>
            <a:spLocks noChangeArrowheads="1" noChangeShapeType="1" noTextEdit="1"/>
          </p:cNvSpPr>
          <p:nvPr/>
        </p:nvSpPr>
        <p:spPr bwMode="auto">
          <a:xfrm>
            <a:off x="3708400" y="3068638"/>
            <a:ext cx="104775" cy="209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4369" name="WordArt 36"/>
          <p:cNvSpPr>
            <a:spLocks noChangeArrowheads="1" noChangeShapeType="1" noTextEdit="1"/>
          </p:cNvSpPr>
          <p:nvPr/>
        </p:nvSpPr>
        <p:spPr bwMode="auto">
          <a:xfrm>
            <a:off x="3779838" y="5589588"/>
            <a:ext cx="104775" cy="209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4370" name="WordArt 37"/>
          <p:cNvSpPr>
            <a:spLocks noChangeArrowheads="1" noChangeShapeType="1" noTextEdit="1"/>
          </p:cNvSpPr>
          <p:nvPr/>
        </p:nvSpPr>
        <p:spPr bwMode="auto">
          <a:xfrm>
            <a:off x="2195513" y="3068638"/>
            <a:ext cx="85725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4371" name="WordArt 38"/>
          <p:cNvSpPr>
            <a:spLocks noChangeArrowheads="1" noChangeShapeType="1" noTextEdit="1"/>
          </p:cNvSpPr>
          <p:nvPr/>
        </p:nvSpPr>
        <p:spPr bwMode="auto">
          <a:xfrm>
            <a:off x="2843213" y="1196975"/>
            <a:ext cx="85725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4372" name="WordArt 39"/>
          <p:cNvSpPr>
            <a:spLocks noChangeArrowheads="1" noChangeShapeType="1" noTextEdit="1"/>
          </p:cNvSpPr>
          <p:nvPr/>
        </p:nvSpPr>
        <p:spPr bwMode="auto">
          <a:xfrm>
            <a:off x="5148263" y="3141663"/>
            <a:ext cx="85725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4373" name="WordArt 40"/>
          <p:cNvSpPr>
            <a:spLocks noChangeArrowheads="1" noChangeShapeType="1" noTextEdit="1"/>
          </p:cNvSpPr>
          <p:nvPr/>
        </p:nvSpPr>
        <p:spPr bwMode="auto">
          <a:xfrm>
            <a:off x="3924300" y="1268413"/>
            <a:ext cx="85725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52265" name="Line 41"/>
          <p:cNvSpPr>
            <a:spLocks noChangeShapeType="1"/>
          </p:cNvSpPr>
          <p:nvPr/>
        </p:nvSpPr>
        <p:spPr bwMode="auto">
          <a:xfrm flipH="1">
            <a:off x="1835150" y="1484313"/>
            <a:ext cx="144463" cy="174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66" name="Line 42"/>
          <p:cNvSpPr>
            <a:spLocks noChangeShapeType="1"/>
          </p:cNvSpPr>
          <p:nvPr/>
        </p:nvSpPr>
        <p:spPr bwMode="auto">
          <a:xfrm>
            <a:off x="1979613" y="1484313"/>
            <a:ext cx="1444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68" name="Line 44"/>
          <p:cNvSpPr>
            <a:spLocks noChangeShapeType="1"/>
          </p:cNvSpPr>
          <p:nvPr/>
        </p:nvSpPr>
        <p:spPr bwMode="auto">
          <a:xfrm>
            <a:off x="4859338" y="1484313"/>
            <a:ext cx="1444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75" name="Line 51"/>
          <p:cNvSpPr>
            <a:spLocks noChangeShapeType="1"/>
          </p:cNvSpPr>
          <p:nvPr/>
        </p:nvSpPr>
        <p:spPr bwMode="auto">
          <a:xfrm flipV="1">
            <a:off x="1979613" y="2565400"/>
            <a:ext cx="0" cy="2159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76" name="Line 52"/>
          <p:cNvSpPr>
            <a:spLocks noChangeShapeType="1"/>
          </p:cNvSpPr>
          <p:nvPr/>
        </p:nvSpPr>
        <p:spPr bwMode="auto">
          <a:xfrm flipV="1">
            <a:off x="4932363" y="2420938"/>
            <a:ext cx="0" cy="360362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77" name="Line 53"/>
          <p:cNvSpPr>
            <a:spLocks noChangeShapeType="1"/>
          </p:cNvSpPr>
          <p:nvPr/>
        </p:nvSpPr>
        <p:spPr bwMode="auto">
          <a:xfrm flipH="1">
            <a:off x="1979613" y="1484313"/>
            <a:ext cx="144462" cy="10810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281" name="Line 57"/>
          <p:cNvSpPr>
            <a:spLocks noChangeShapeType="1"/>
          </p:cNvSpPr>
          <p:nvPr/>
        </p:nvSpPr>
        <p:spPr bwMode="auto">
          <a:xfrm>
            <a:off x="1835150" y="1484313"/>
            <a:ext cx="144463" cy="10810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282" name="Line 58"/>
          <p:cNvSpPr>
            <a:spLocks noChangeShapeType="1"/>
          </p:cNvSpPr>
          <p:nvPr/>
        </p:nvSpPr>
        <p:spPr bwMode="auto">
          <a:xfrm>
            <a:off x="4859338" y="1484313"/>
            <a:ext cx="73025" cy="936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283" name="Line 59"/>
          <p:cNvSpPr>
            <a:spLocks noChangeShapeType="1"/>
          </p:cNvSpPr>
          <p:nvPr/>
        </p:nvSpPr>
        <p:spPr bwMode="auto">
          <a:xfrm flipH="1">
            <a:off x="4932363" y="1484313"/>
            <a:ext cx="71437" cy="936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286" name="WordArt 62"/>
          <p:cNvSpPr>
            <a:spLocks noChangeArrowheads="1" noChangeShapeType="1" noTextEdit="1"/>
          </p:cNvSpPr>
          <p:nvPr/>
        </p:nvSpPr>
        <p:spPr bwMode="auto">
          <a:xfrm>
            <a:off x="2124075" y="2349500"/>
            <a:ext cx="1905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52287" name="WordArt 63"/>
          <p:cNvSpPr>
            <a:spLocks noChangeArrowheads="1" noChangeShapeType="1" noTextEdit="1"/>
          </p:cNvSpPr>
          <p:nvPr/>
        </p:nvSpPr>
        <p:spPr bwMode="auto">
          <a:xfrm>
            <a:off x="5076825" y="2349500"/>
            <a:ext cx="1905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52288" name="WordArt 64"/>
          <p:cNvSpPr>
            <a:spLocks noChangeArrowheads="1" noChangeShapeType="1" noTextEdit="1"/>
          </p:cNvSpPr>
          <p:nvPr/>
        </p:nvSpPr>
        <p:spPr bwMode="auto">
          <a:xfrm>
            <a:off x="1547813" y="1125538"/>
            <a:ext cx="1809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52289" name="WordArt 65"/>
          <p:cNvSpPr>
            <a:spLocks noChangeArrowheads="1" noChangeShapeType="1" noTextEdit="1"/>
          </p:cNvSpPr>
          <p:nvPr/>
        </p:nvSpPr>
        <p:spPr bwMode="auto">
          <a:xfrm>
            <a:off x="2195513" y="1052513"/>
            <a:ext cx="1809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52290" name="WordArt 66"/>
          <p:cNvSpPr>
            <a:spLocks noChangeArrowheads="1" noChangeShapeType="1" noTextEdit="1"/>
          </p:cNvSpPr>
          <p:nvPr/>
        </p:nvSpPr>
        <p:spPr bwMode="auto">
          <a:xfrm>
            <a:off x="4427538" y="1052513"/>
            <a:ext cx="1809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52291" name="WordArt 67"/>
          <p:cNvSpPr>
            <a:spLocks noChangeArrowheads="1" noChangeShapeType="1" noTextEdit="1"/>
          </p:cNvSpPr>
          <p:nvPr/>
        </p:nvSpPr>
        <p:spPr bwMode="auto">
          <a:xfrm>
            <a:off x="5076825" y="1052513"/>
            <a:ext cx="1809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52292" name="WordArt 68"/>
          <p:cNvSpPr>
            <a:spLocks noChangeArrowheads="1" noChangeShapeType="1" noTextEdit="1"/>
          </p:cNvSpPr>
          <p:nvPr/>
        </p:nvSpPr>
        <p:spPr bwMode="auto">
          <a:xfrm>
            <a:off x="1692275" y="1268413"/>
            <a:ext cx="85725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52293" name="WordArt 69"/>
          <p:cNvSpPr>
            <a:spLocks noChangeArrowheads="1" noChangeShapeType="1" noTextEdit="1"/>
          </p:cNvSpPr>
          <p:nvPr/>
        </p:nvSpPr>
        <p:spPr bwMode="auto">
          <a:xfrm>
            <a:off x="2411413" y="1196975"/>
            <a:ext cx="85725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52294" name="WordArt 70"/>
          <p:cNvSpPr>
            <a:spLocks noChangeArrowheads="1" noChangeShapeType="1" noTextEdit="1"/>
          </p:cNvSpPr>
          <p:nvPr/>
        </p:nvSpPr>
        <p:spPr bwMode="auto">
          <a:xfrm>
            <a:off x="2411413" y="2565400"/>
            <a:ext cx="85725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52295" name="WordArt 71"/>
          <p:cNvSpPr>
            <a:spLocks noChangeArrowheads="1" noChangeShapeType="1" noTextEdit="1"/>
          </p:cNvSpPr>
          <p:nvPr/>
        </p:nvSpPr>
        <p:spPr bwMode="auto">
          <a:xfrm>
            <a:off x="5364163" y="2565400"/>
            <a:ext cx="85725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52296" name="WordArt 72"/>
          <p:cNvSpPr>
            <a:spLocks noChangeArrowheads="1" noChangeShapeType="1" noTextEdit="1"/>
          </p:cNvSpPr>
          <p:nvPr/>
        </p:nvSpPr>
        <p:spPr bwMode="auto">
          <a:xfrm>
            <a:off x="4643438" y="1196975"/>
            <a:ext cx="85725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52297" name="WordArt 73"/>
          <p:cNvSpPr>
            <a:spLocks noChangeArrowheads="1" noChangeShapeType="1" noTextEdit="1"/>
          </p:cNvSpPr>
          <p:nvPr/>
        </p:nvSpPr>
        <p:spPr bwMode="auto">
          <a:xfrm>
            <a:off x="5292725" y="1268413"/>
            <a:ext cx="85725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771800" y="2132856"/>
            <a:ext cx="5918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Narrow" pitchFamily="34" charset="0"/>
                <a:cs typeface="Times New Roman" pitchFamily="18" charset="0"/>
              </a:rPr>
              <a:t>Б</a:t>
            </a:r>
            <a:r>
              <a:rPr lang="ru-RU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Narrow" pitchFamily="34" charset="0"/>
                <a:cs typeface="Arial"/>
              </a:rPr>
              <a:t> 5</a:t>
            </a:r>
            <a:endParaRPr lang="ru-RU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chemeClr val="hlink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194561" name="Rectangle 1"/>
          <p:cNvSpPr>
            <a:spLocks noChangeArrowheads="1"/>
          </p:cNvSpPr>
          <p:nvPr/>
        </p:nvSpPr>
        <p:spPr bwMode="auto">
          <a:xfrm>
            <a:off x="6516216" y="2924944"/>
            <a:ext cx="21117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Соединить  точки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Б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   Т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  Б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300192" y="548680"/>
            <a:ext cx="3240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Отложить  ширину задней вытачки  Т</a:t>
            </a:r>
            <a:r>
              <a:rPr lang="ru-RU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lang="ru-RU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по линии </a:t>
            </a:r>
          </a:p>
          <a:p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талии  симметрично вправо  </a:t>
            </a:r>
          </a:p>
          <a:p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влево  от осевой линии.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3</a:t>
            </a:r>
          </a:p>
          <a:p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6372200" y="2060848"/>
            <a:ext cx="27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Построить  вершину </a:t>
            </a:r>
          </a:p>
          <a:p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задней  вытачки Б</a:t>
            </a:r>
            <a:r>
              <a:rPr lang="ru-RU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lang="ru-RU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Б</a:t>
            </a:r>
            <a:r>
              <a:rPr lang="ru-RU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lang="ru-RU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2 см</a:t>
            </a:r>
            <a:endParaRPr lang="ru-RU" dirty="0"/>
          </a:p>
        </p:txBody>
      </p:sp>
      <p:cxnSp>
        <p:nvCxnSpPr>
          <p:cNvPr id="69" name="Прямая со стрелкой 68"/>
          <p:cNvCxnSpPr/>
          <p:nvPr/>
        </p:nvCxnSpPr>
        <p:spPr>
          <a:xfrm flipH="1">
            <a:off x="8100392" y="1844824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8460432" y="1844824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rot="16200000">
            <a:off x="8244408" y="5733256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H="1">
            <a:off x="7956376" y="4869160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8244408" y="4869160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rot="16200000">
            <a:off x="8316416" y="2780928"/>
            <a:ext cx="28803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6228184" y="3573016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Отложить  ширину передней </a:t>
            </a:r>
          </a:p>
          <a:p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вытачки  Т</a:t>
            </a:r>
            <a:r>
              <a:rPr lang="ru-RU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lang="ru-RU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по линии </a:t>
            </a:r>
          </a:p>
          <a:p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талии  симметрично вправо  </a:t>
            </a:r>
          </a:p>
          <a:p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влево  от осевой линии.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6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6372200" y="5013176"/>
            <a:ext cx="27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Построить  вершину </a:t>
            </a:r>
          </a:p>
          <a:p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передней  вытачки Б</a:t>
            </a:r>
            <a:r>
              <a:rPr lang="ru-RU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lang="ru-RU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Б</a:t>
            </a:r>
            <a:r>
              <a:rPr lang="ru-RU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lang="ru-RU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4 см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6804248" y="6021288"/>
            <a:ext cx="262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Соединить  точки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lang="ru-RU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Б</a:t>
            </a:r>
            <a:r>
              <a:rPr lang="ru-RU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   Т</a:t>
            </a:r>
            <a:r>
              <a:rPr lang="ru-RU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  Б</a:t>
            </a:r>
            <a:r>
              <a:rPr lang="ru-RU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403648" y="3429000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Заднее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полотнище</a:t>
            </a:r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3923928" y="3429000"/>
            <a:ext cx="1337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Переднее</a:t>
            </a:r>
          </a:p>
          <a:p>
            <a:pPr algn="ctr"/>
            <a:r>
              <a:rPr lang="ru-RU" dirty="0" smtClean="0"/>
              <a:t> полотнище</a:t>
            </a:r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1403648" y="2420888"/>
            <a:ext cx="51488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1600" dirty="0" smtClean="0"/>
              <a:t>2см</a:t>
            </a:r>
            <a:endParaRPr lang="ru-RU" sz="1600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4355976" y="2420888"/>
            <a:ext cx="51488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ru-RU" sz="1600" dirty="0" smtClean="0"/>
              <a:t>4см</a:t>
            </a:r>
            <a:endParaRPr lang="ru-RU" sz="16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2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2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2000"/>
                                        <p:tgtEl>
                                          <p:spTgt spid="5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2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5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1945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1945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1945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2000"/>
                                        <p:tgtEl>
                                          <p:spTgt spid="5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2000"/>
                                        <p:tgtEl>
                                          <p:spTgt spid="5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40"/>
                            </p:stCondLst>
                            <p:childTnLst>
                              <p:par>
                                <p:cTn id="9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3000"/>
                                        <p:tgtEl>
                                          <p:spTgt spid="5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5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5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5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5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3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600"/>
                            </p:stCondLst>
                            <p:childTnLst>
                              <p:par>
                                <p:cTn id="1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500"/>
                                        <p:tgtEl>
                                          <p:spTgt spid="5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5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5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2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3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9" dur="2000"/>
                                        <p:tgtEl>
                                          <p:spTgt spid="5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3" dur="2000"/>
                                        <p:tgtEl>
                                          <p:spTgt spid="5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65" grpId="0" animBg="1"/>
      <p:bldP spid="52266" grpId="0" animBg="1"/>
      <p:bldP spid="52268" grpId="0" animBg="1"/>
      <p:bldP spid="52275" grpId="0" animBg="1"/>
      <p:bldP spid="52276" grpId="0" animBg="1"/>
      <p:bldP spid="52277" grpId="0" animBg="1"/>
      <p:bldP spid="52281" grpId="0" animBg="1"/>
      <p:bldP spid="52282" grpId="0" animBg="1"/>
      <p:bldP spid="52283" grpId="0" animBg="1"/>
      <p:bldP spid="52286" grpId="0" animBg="1"/>
      <p:bldP spid="52287" grpId="0" animBg="1"/>
      <p:bldP spid="52288" grpId="0" animBg="1"/>
      <p:bldP spid="52289" grpId="0" animBg="1"/>
      <p:bldP spid="52290" grpId="0" animBg="1"/>
      <p:bldP spid="52291" grpId="0" animBg="1"/>
      <p:bldP spid="52292" grpId="0" animBg="1"/>
      <p:bldP spid="52293" grpId="0" animBg="1"/>
      <p:bldP spid="52294" grpId="0" animBg="1"/>
      <p:bldP spid="52295" grpId="0" animBg="1"/>
      <p:bldP spid="52296" grpId="0" animBg="1"/>
      <p:bldP spid="52297" grpId="0" animBg="1"/>
      <p:bldP spid="194561" grpId="0"/>
      <p:bldP spid="66" grpId="0"/>
      <p:bldP spid="67" grpId="0"/>
      <p:bldP spid="76" grpId="0"/>
      <p:bldP spid="78" grpId="0"/>
      <p:bldP spid="78" grpId="1"/>
      <p:bldP spid="80" grpId="0"/>
      <p:bldP spid="79" grpId="0" animBg="1"/>
      <p:bldP spid="8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 bwMode="auto">
          <a:xfrm>
            <a:off x="914400" y="0"/>
            <a:ext cx="8229600" cy="525463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32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Построение чертежа прямой юбки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sz="half" idx="2"/>
          </p:nvPr>
        </p:nvSpPr>
        <p:spPr>
          <a:xfrm>
            <a:off x="6443663" y="2996952"/>
            <a:ext cx="2238375" cy="136815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>
            <a:off x="1042988" y="1557338"/>
            <a:ext cx="0" cy="4319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1042988" y="1557338"/>
            <a:ext cx="485775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arrow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1042988" y="2781300"/>
            <a:ext cx="4824412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1042988" y="5876925"/>
            <a:ext cx="48577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5867400" y="2781300"/>
            <a:ext cx="0" cy="3095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 flipV="1">
            <a:off x="5867400" y="1557338"/>
            <a:ext cx="0" cy="12239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V="1">
            <a:off x="3348038" y="1412875"/>
            <a:ext cx="0" cy="446405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V="1">
            <a:off x="1042988" y="1412875"/>
            <a:ext cx="2305050" cy="144463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3348038" y="1412875"/>
            <a:ext cx="2519362" cy="144463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3059113" y="1412875"/>
            <a:ext cx="288925" cy="1223963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H="1">
            <a:off x="3348038" y="1412875"/>
            <a:ext cx="287337" cy="1223963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V="1">
            <a:off x="1979613" y="1484313"/>
            <a:ext cx="0" cy="1296987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V="1">
            <a:off x="4932363" y="1484313"/>
            <a:ext cx="0" cy="1296987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01" name="WordArt 17"/>
          <p:cNvSpPr>
            <a:spLocks noChangeArrowheads="1" noChangeShapeType="1" noTextEdit="1"/>
          </p:cNvSpPr>
          <p:nvPr/>
        </p:nvSpPr>
        <p:spPr bwMode="auto">
          <a:xfrm>
            <a:off x="755650" y="1341438"/>
            <a:ext cx="1809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16402" name="WordArt 18"/>
          <p:cNvSpPr>
            <a:spLocks noChangeArrowheads="1" noChangeShapeType="1" noTextEdit="1"/>
          </p:cNvSpPr>
          <p:nvPr/>
        </p:nvSpPr>
        <p:spPr bwMode="auto">
          <a:xfrm>
            <a:off x="2700338" y="1052513"/>
            <a:ext cx="1809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16403" name="WordArt 19"/>
          <p:cNvSpPr>
            <a:spLocks noChangeArrowheads="1" noChangeShapeType="1" noTextEdit="1"/>
          </p:cNvSpPr>
          <p:nvPr/>
        </p:nvSpPr>
        <p:spPr bwMode="auto">
          <a:xfrm>
            <a:off x="3779838" y="1052513"/>
            <a:ext cx="1809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16404" name="WordArt 20"/>
          <p:cNvSpPr>
            <a:spLocks noChangeArrowheads="1" noChangeShapeType="1" noTextEdit="1"/>
          </p:cNvSpPr>
          <p:nvPr/>
        </p:nvSpPr>
        <p:spPr bwMode="auto">
          <a:xfrm>
            <a:off x="5724128" y="1052736"/>
            <a:ext cx="1809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16405" name="WordArt 21"/>
          <p:cNvSpPr>
            <a:spLocks noChangeArrowheads="1" noChangeShapeType="1" noTextEdit="1"/>
          </p:cNvSpPr>
          <p:nvPr/>
        </p:nvSpPr>
        <p:spPr bwMode="auto">
          <a:xfrm>
            <a:off x="755650" y="2636838"/>
            <a:ext cx="1905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16406" name="WordArt 22"/>
          <p:cNvSpPr>
            <a:spLocks noChangeArrowheads="1" noChangeShapeType="1" noTextEdit="1"/>
          </p:cNvSpPr>
          <p:nvPr/>
        </p:nvSpPr>
        <p:spPr bwMode="auto">
          <a:xfrm>
            <a:off x="1908175" y="2924175"/>
            <a:ext cx="1905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16407" name="WordArt 23"/>
          <p:cNvSpPr>
            <a:spLocks noChangeArrowheads="1" noChangeShapeType="1" noTextEdit="1"/>
          </p:cNvSpPr>
          <p:nvPr/>
        </p:nvSpPr>
        <p:spPr bwMode="auto">
          <a:xfrm>
            <a:off x="3419475" y="2924175"/>
            <a:ext cx="1905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16408" name="WordArt 24"/>
          <p:cNvSpPr>
            <a:spLocks noChangeArrowheads="1" noChangeShapeType="1" noTextEdit="1"/>
          </p:cNvSpPr>
          <p:nvPr/>
        </p:nvSpPr>
        <p:spPr bwMode="auto">
          <a:xfrm>
            <a:off x="4859338" y="2924175"/>
            <a:ext cx="1905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16409" name="WordArt 25"/>
          <p:cNvSpPr>
            <a:spLocks noChangeArrowheads="1" noChangeShapeType="1" noTextEdit="1"/>
          </p:cNvSpPr>
          <p:nvPr/>
        </p:nvSpPr>
        <p:spPr bwMode="auto">
          <a:xfrm>
            <a:off x="6011863" y="2636838"/>
            <a:ext cx="1905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16410" name="WordArt 26"/>
          <p:cNvSpPr>
            <a:spLocks noChangeArrowheads="1" noChangeShapeType="1" noTextEdit="1"/>
          </p:cNvSpPr>
          <p:nvPr/>
        </p:nvSpPr>
        <p:spPr bwMode="auto">
          <a:xfrm>
            <a:off x="684213" y="5661025"/>
            <a:ext cx="2190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16411" name="WordArt 27"/>
          <p:cNvSpPr>
            <a:spLocks noChangeArrowheads="1" noChangeShapeType="1" noTextEdit="1"/>
          </p:cNvSpPr>
          <p:nvPr/>
        </p:nvSpPr>
        <p:spPr bwMode="auto">
          <a:xfrm>
            <a:off x="3492500" y="5445125"/>
            <a:ext cx="2190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16412" name="WordArt 28"/>
          <p:cNvSpPr>
            <a:spLocks noChangeArrowheads="1" noChangeShapeType="1" noTextEdit="1"/>
          </p:cNvSpPr>
          <p:nvPr/>
        </p:nvSpPr>
        <p:spPr bwMode="auto">
          <a:xfrm>
            <a:off x="6011863" y="5734050"/>
            <a:ext cx="2190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16413" name="WordArt 29"/>
          <p:cNvSpPr>
            <a:spLocks noChangeArrowheads="1" noChangeShapeType="1" noTextEdit="1"/>
          </p:cNvSpPr>
          <p:nvPr/>
        </p:nvSpPr>
        <p:spPr bwMode="auto">
          <a:xfrm>
            <a:off x="5940152" y="1268760"/>
            <a:ext cx="85725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6414" name="WordArt 30"/>
          <p:cNvSpPr>
            <a:spLocks noChangeArrowheads="1" noChangeShapeType="1" noTextEdit="1"/>
          </p:cNvSpPr>
          <p:nvPr/>
        </p:nvSpPr>
        <p:spPr bwMode="auto">
          <a:xfrm>
            <a:off x="6227763" y="2852738"/>
            <a:ext cx="85725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6415" name="WordArt 31"/>
          <p:cNvSpPr>
            <a:spLocks noChangeArrowheads="1" noChangeShapeType="1" noTextEdit="1"/>
          </p:cNvSpPr>
          <p:nvPr/>
        </p:nvSpPr>
        <p:spPr bwMode="auto">
          <a:xfrm>
            <a:off x="6300788" y="5949950"/>
            <a:ext cx="85725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6416" name="WordArt 32"/>
          <p:cNvSpPr>
            <a:spLocks noChangeArrowheads="1" noChangeShapeType="1" noTextEdit="1"/>
          </p:cNvSpPr>
          <p:nvPr/>
        </p:nvSpPr>
        <p:spPr bwMode="auto">
          <a:xfrm>
            <a:off x="3708400" y="3068638"/>
            <a:ext cx="85725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6417" name="WordArt 33"/>
          <p:cNvSpPr>
            <a:spLocks noChangeArrowheads="1" noChangeShapeType="1" noTextEdit="1"/>
          </p:cNvSpPr>
          <p:nvPr/>
        </p:nvSpPr>
        <p:spPr bwMode="auto">
          <a:xfrm>
            <a:off x="3779838" y="5589588"/>
            <a:ext cx="85725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16418" name="WordArt 34"/>
          <p:cNvSpPr>
            <a:spLocks noChangeArrowheads="1" noChangeShapeType="1" noTextEdit="1"/>
          </p:cNvSpPr>
          <p:nvPr/>
        </p:nvSpPr>
        <p:spPr bwMode="auto">
          <a:xfrm>
            <a:off x="2195513" y="3068638"/>
            <a:ext cx="85725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6419" name="WordArt 35"/>
          <p:cNvSpPr>
            <a:spLocks noChangeArrowheads="1" noChangeShapeType="1" noTextEdit="1"/>
          </p:cNvSpPr>
          <p:nvPr/>
        </p:nvSpPr>
        <p:spPr bwMode="auto">
          <a:xfrm>
            <a:off x="2843213" y="1196975"/>
            <a:ext cx="85725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6420" name="WordArt 36"/>
          <p:cNvSpPr>
            <a:spLocks noChangeArrowheads="1" noChangeShapeType="1" noTextEdit="1"/>
          </p:cNvSpPr>
          <p:nvPr/>
        </p:nvSpPr>
        <p:spPr bwMode="auto">
          <a:xfrm>
            <a:off x="5148263" y="3141663"/>
            <a:ext cx="85725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6421" name="WordArt 37"/>
          <p:cNvSpPr>
            <a:spLocks noChangeArrowheads="1" noChangeShapeType="1" noTextEdit="1"/>
          </p:cNvSpPr>
          <p:nvPr/>
        </p:nvSpPr>
        <p:spPr bwMode="auto">
          <a:xfrm>
            <a:off x="3924300" y="1268413"/>
            <a:ext cx="85725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 flipH="1">
            <a:off x="1835150" y="1484313"/>
            <a:ext cx="144463" cy="17462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1979613" y="1484313"/>
            <a:ext cx="144462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4859338" y="1484313"/>
            <a:ext cx="144462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 flipV="1">
            <a:off x="1979613" y="2565400"/>
            <a:ext cx="0" cy="2159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26" name="Line 42"/>
          <p:cNvSpPr>
            <a:spLocks noChangeShapeType="1"/>
          </p:cNvSpPr>
          <p:nvPr/>
        </p:nvSpPr>
        <p:spPr bwMode="auto">
          <a:xfrm flipV="1">
            <a:off x="4932363" y="2420938"/>
            <a:ext cx="0" cy="360362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27" name="Line 43"/>
          <p:cNvSpPr>
            <a:spLocks noChangeShapeType="1"/>
          </p:cNvSpPr>
          <p:nvPr/>
        </p:nvSpPr>
        <p:spPr bwMode="auto">
          <a:xfrm flipH="1">
            <a:off x="1979613" y="1484313"/>
            <a:ext cx="144462" cy="1081087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8" name="Line 44"/>
          <p:cNvSpPr>
            <a:spLocks noChangeShapeType="1"/>
          </p:cNvSpPr>
          <p:nvPr/>
        </p:nvSpPr>
        <p:spPr bwMode="auto">
          <a:xfrm>
            <a:off x="1835150" y="1484313"/>
            <a:ext cx="144463" cy="1081087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9" name="Line 45"/>
          <p:cNvSpPr>
            <a:spLocks noChangeShapeType="1"/>
          </p:cNvSpPr>
          <p:nvPr/>
        </p:nvSpPr>
        <p:spPr bwMode="auto">
          <a:xfrm>
            <a:off x="4859338" y="1484313"/>
            <a:ext cx="73025" cy="936625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30" name="Line 46"/>
          <p:cNvSpPr>
            <a:spLocks noChangeShapeType="1"/>
          </p:cNvSpPr>
          <p:nvPr/>
        </p:nvSpPr>
        <p:spPr bwMode="auto">
          <a:xfrm flipH="1">
            <a:off x="4932363" y="1484313"/>
            <a:ext cx="71437" cy="936625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31" name="WordArt 47"/>
          <p:cNvSpPr>
            <a:spLocks noChangeArrowheads="1" noChangeShapeType="1" noTextEdit="1"/>
          </p:cNvSpPr>
          <p:nvPr/>
        </p:nvSpPr>
        <p:spPr bwMode="auto">
          <a:xfrm>
            <a:off x="2124075" y="2349500"/>
            <a:ext cx="1905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16432" name="WordArt 48"/>
          <p:cNvSpPr>
            <a:spLocks noChangeArrowheads="1" noChangeShapeType="1" noTextEdit="1"/>
          </p:cNvSpPr>
          <p:nvPr/>
        </p:nvSpPr>
        <p:spPr bwMode="auto">
          <a:xfrm>
            <a:off x="5076825" y="2349500"/>
            <a:ext cx="1905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16433" name="WordArt 49"/>
          <p:cNvSpPr>
            <a:spLocks noChangeArrowheads="1" noChangeShapeType="1" noTextEdit="1"/>
          </p:cNvSpPr>
          <p:nvPr/>
        </p:nvSpPr>
        <p:spPr bwMode="auto">
          <a:xfrm>
            <a:off x="1547813" y="1125538"/>
            <a:ext cx="1809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16434" name="WordArt 50"/>
          <p:cNvSpPr>
            <a:spLocks noChangeArrowheads="1" noChangeShapeType="1" noTextEdit="1"/>
          </p:cNvSpPr>
          <p:nvPr/>
        </p:nvSpPr>
        <p:spPr bwMode="auto">
          <a:xfrm>
            <a:off x="2195513" y="1052513"/>
            <a:ext cx="1809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16435" name="WordArt 51"/>
          <p:cNvSpPr>
            <a:spLocks noChangeArrowheads="1" noChangeShapeType="1" noTextEdit="1"/>
          </p:cNvSpPr>
          <p:nvPr/>
        </p:nvSpPr>
        <p:spPr bwMode="auto">
          <a:xfrm>
            <a:off x="4427538" y="1052513"/>
            <a:ext cx="1809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16436" name="WordArt 52"/>
          <p:cNvSpPr>
            <a:spLocks noChangeArrowheads="1" noChangeShapeType="1" noTextEdit="1"/>
          </p:cNvSpPr>
          <p:nvPr/>
        </p:nvSpPr>
        <p:spPr bwMode="auto">
          <a:xfrm>
            <a:off x="5076825" y="1052513"/>
            <a:ext cx="1809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Т</a:t>
            </a:r>
          </a:p>
        </p:txBody>
      </p:sp>
      <p:sp>
        <p:nvSpPr>
          <p:cNvPr id="16437" name="WordArt 53"/>
          <p:cNvSpPr>
            <a:spLocks noChangeArrowheads="1" noChangeShapeType="1" noTextEdit="1"/>
          </p:cNvSpPr>
          <p:nvPr/>
        </p:nvSpPr>
        <p:spPr bwMode="auto">
          <a:xfrm>
            <a:off x="1692275" y="1268413"/>
            <a:ext cx="85725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16438" name="WordArt 54"/>
          <p:cNvSpPr>
            <a:spLocks noChangeArrowheads="1" noChangeShapeType="1" noTextEdit="1"/>
          </p:cNvSpPr>
          <p:nvPr/>
        </p:nvSpPr>
        <p:spPr bwMode="auto">
          <a:xfrm>
            <a:off x="2411413" y="1196975"/>
            <a:ext cx="85725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16439" name="WordArt 55"/>
          <p:cNvSpPr>
            <a:spLocks noChangeArrowheads="1" noChangeShapeType="1" noTextEdit="1"/>
          </p:cNvSpPr>
          <p:nvPr/>
        </p:nvSpPr>
        <p:spPr bwMode="auto">
          <a:xfrm>
            <a:off x="2411413" y="2565400"/>
            <a:ext cx="85725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16440" name="WordArt 56"/>
          <p:cNvSpPr>
            <a:spLocks noChangeArrowheads="1" noChangeShapeType="1" noTextEdit="1"/>
          </p:cNvSpPr>
          <p:nvPr/>
        </p:nvSpPr>
        <p:spPr bwMode="auto">
          <a:xfrm>
            <a:off x="5364163" y="2565400"/>
            <a:ext cx="85725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16441" name="WordArt 57"/>
          <p:cNvSpPr>
            <a:spLocks noChangeArrowheads="1" noChangeShapeType="1" noTextEdit="1"/>
          </p:cNvSpPr>
          <p:nvPr/>
        </p:nvSpPr>
        <p:spPr bwMode="auto">
          <a:xfrm>
            <a:off x="4643438" y="1196975"/>
            <a:ext cx="85725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7</a:t>
            </a:r>
          </a:p>
        </p:txBody>
      </p:sp>
      <p:sp>
        <p:nvSpPr>
          <p:cNvPr id="16442" name="WordArt 58"/>
          <p:cNvSpPr>
            <a:spLocks noChangeArrowheads="1" noChangeShapeType="1" noTextEdit="1"/>
          </p:cNvSpPr>
          <p:nvPr/>
        </p:nvSpPr>
        <p:spPr bwMode="auto">
          <a:xfrm>
            <a:off x="5292725" y="1268413"/>
            <a:ext cx="85725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8</a:t>
            </a:r>
          </a:p>
        </p:txBody>
      </p:sp>
      <p:sp>
        <p:nvSpPr>
          <p:cNvPr id="61502" name="Line 62"/>
          <p:cNvSpPr>
            <a:spLocks noChangeShapeType="1"/>
          </p:cNvSpPr>
          <p:nvPr/>
        </p:nvSpPr>
        <p:spPr bwMode="auto">
          <a:xfrm flipV="1">
            <a:off x="1042988" y="1484313"/>
            <a:ext cx="792162" cy="730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05" name="Line 65"/>
          <p:cNvSpPr>
            <a:spLocks noChangeShapeType="1"/>
          </p:cNvSpPr>
          <p:nvPr/>
        </p:nvSpPr>
        <p:spPr bwMode="auto">
          <a:xfrm flipV="1">
            <a:off x="2124075" y="1412875"/>
            <a:ext cx="935038" cy="714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08" name="Line 68"/>
          <p:cNvSpPr>
            <a:spLocks noChangeShapeType="1"/>
          </p:cNvSpPr>
          <p:nvPr/>
        </p:nvSpPr>
        <p:spPr bwMode="auto">
          <a:xfrm>
            <a:off x="3635375" y="1412875"/>
            <a:ext cx="1223963" cy="714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55" name="Line 71"/>
          <p:cNvSpPr>
            <a:spLocks noChangeShapeType="1"/>
          </p:cNvSpPr>
          <p:nvPr/>
        </p:nvSpPr>
        <p:spPr bwMode="auto">
          <a:xfrm>
            <a:off x="5076825" y="14843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12" name="Line 72"/>
          <p:cNvSpPr>
            <a:spLocks noChangeShapeType="1"/>
          </p:cNvSpPr>
          <p:nvPr/>
        </p:nvSpPr>
        <p:spPr bwMode="auto">
          <a:xfrm>
            <a:off x="5003800" y="1484313"/>
            <a:ext cx="863600" cy="730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58" name="WordArt 74"/>
          <p:cNvSpPr>
            <a:spLocks noChangeArrowheads="1" noChangeShapeType="1" noTextEdit="1"/>
          </p:cNvSpPr>
          <p:nvPr/>
        </p:nvSpPr>
        <p:spPr bwMode="auto">
          <a:xfrm>
            <a:off x="1908175" y="1125538"/>
            <a:ext cx="85725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200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chemeClr val="hlink"/>
              </a:solidFill>
              <a:latin typeface="Arial"/>
              <a:cs typeface="Arial"/>
            </a:endParaRPr>
          </a:p>
        </p:txBody>
      </p:sp>
      <p:sp>
        <p:nvSpPr>
          <p:cNvPr id="16459" name="WordArt 75"/>
          <p:cNvSpPr>
            <a:spLocks noChangeArrowheads="1" noChangeShapeType="1" noTextEdit="1"/>
          </p:cNvSpPr>
          <p:nvPr/>
        </p:nvSpPr>
        <p:spPr bwMode="auto">
          <a:xfrm>
            <a:off x="4932363" y="1125538"/>
            <a:ext cx="76200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200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chemeClr val="hlink"/>
              </a:solidFill>
              <a:latin typeface="Arial"/>
              <a:cs typeface="Arial"/>
            </a:endParaRPr>
          </a:p>
        </p:txBody>
      </p:sp>
      <p:sp>
        <p:nvSpPr>
          <p:cNvPr id="61516" name="Arc 76"/>
          <p:cNvSpPr>
            <a:spLocks/>
          </p:cNvSpPr>
          <p:nvPr/>
        </p:nvSpPr>
        <p:spPr bwMode="auto">
          <a:xfrm flipH="1">
            <a:off x="3348038" y="1412875"/>
            <a:ext cx="215900" cy="2087563"/>
          </a:xfrm>
          <a:custGeom>
            <a:avLst/>
            <a:gdLst>
              <a:gd name="T0" fmla="*/ 0 w 21600"/>
              <a:gd name="T1" fmla="*/ 0 h 21600"/>
              <a:gd name="T2" fmla="*/ 21570011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7" name="Arc 77"/>
          <p:cNvSpPr>
            <a:spLocks/>
          </p:cNvSpPr>
          <p:nvPr/>
        </p:nvSpPr>
        <p:spPr bwMode="auto">
          <a:xfrm>
            <a:off x="3059113" y="1412875"/>
            <a:ext cx="288925" cy="1871663"/>
          </a:xfrm>
          <a:custGeom>
            <a:avLst/>
            <a:gdLst>
              <a:gd name="T0" fmla="*/ 0 w 21600"/>
              <a:gd name="T1" fmla="*/ 0 h 21600"/>
              <a:gd name="T2" fmla="*/ 51694910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24" name="Line 84"/>
          <p:cNvSpPr>
            <a:spLocks noChangeShapeType="1"/>
          </p:cNvSpPr>
          <p:nvPr/>
        </p:nvSpPr>
        <p:spPr bwMode="auto">
          <a:xfrm>
            <a:off x="3348038" y="2636838"/>
            <a:ext cx="0" cy="32400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6300192" y="2636912"/>
            <a:ext cx="2843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Оформить чертёж </a:t>
            </a:r>
          </a:p>
          <a:p>
            <a:pPr lvl="0"/>
            <a:r>
              <a:rPr lang="ru-RU" dirty="0" smtClean="0"/>
              <a:t>юбки сплошной </a:t>
            </a:r>
          </a:p>
          <a:p>
            <a:pPr lvl="0"/>
            <a:r>
              <a:rPr lang="ru-RU" dirty="0" smtClean="0"/>
              <a:t>основной линией:</a:t>
            </a:r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2771800" y="2132856"/>
            <a:ext cx="5918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Narrow" pitchFamily="34" charset="0"/>
                <a:cs typeface="Times New Roman" pitchFamily="18" charset="0"/>
              </a:rPr>
              <a:t>Б</a:t>
            </a:r>
            <a:r>
              <a:rPr lang="ru-RU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Narrow" pitchFamily="34" charset="0"/>
                <a:cs typeface="Arial"/>
              </a:rPr>
              <a:t> 5</a:t>
            </a:r>
            <a:endParaRPr lang="ru-RU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chemeClr val="hlink"/>
              </a:solidFill>
              <a:latin typeface="Arial Narrow" pitchFamily="34" charset="0"/>
              <a:cs typeface="Arial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300192" y="908720"/>
            <a:ext cx="3059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Фигура имеет выпуклость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линии бёдер, поэтому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стороны боковой, передней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задней вытачки нужно оформить плавными выпуклыми линиями.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516216" y="3573016"/>
            <a:ext cx="1574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Линию бока</a:t>
            </a:r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6516216" y="4437112"/>
            <a:ext cx="2433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Линию низа изделия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6300192" y="5157192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6516216" y="5661248"/>
            <a:ext cx="1609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Линию талии</a:t>
            </a:r>
            <a:endParaRPr lang="ru-RU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6516216" y="4797152"/>
            <a:ext cx="2843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Линию середины переднего полотнища  изделия</a:t>
            </a:r>
            <a:endParaRPr lang="ru-RU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6516216" y="3861048"/>
            <a:ext cx="2843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 Линию середины </a:t>
            </a:r>
          </a:p>
          <a:p>
            <a:r>
              <a:rPr lang="ru-RU" dirty="0" smtClean="0"/>
              <a:t>заднего полотнища</a:t>
            </a:r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3419872" y="3645024"/>
            <a:ext cx="2395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переднее полотнище</a:t>
            </a:r>
          </a:p>
          <a:p>
            <a:pPr algn="ctr"/>
            <a:r>
              <a:rPr lang="ru-RU" dirty="0" smtClean="0"/>
              <a:t>юбки</a:t>
            </a:r>
            <a:endParaRPr lang="ru-RU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1115616" y="3645024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заднее полотнище</a:t>
            </a:r>
          </a:p>
          <a:p>
            <a:pPr algn="ctr"/>
            <a:r>
              <a:rPr lang="ru-RU" dirty="0" smtClean="0"/>
              <a:t>юбки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6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6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2000"/>
                                        <p:tgtEl>
                                          <p:spTgt spid="6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2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1" dur="2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2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2000"/>
                                        <p:tgtEl>
                                          <p:spTgt spid="6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2000"/>
                                        <p:tgtEl>
                                          <p:spTgt spid="6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2000"/>
                                        <p:tgtEl>
                                          <p:spTgt spid="6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2000"/>
                                        <p:tgtEl>
                                          <p:spTgt spid="6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8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80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80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4" grpId="0" animBg="1"/>
      <p:bldP spid="61447" grpId="0" animBg="1"/>
      <p:bldP spid="61448" grpId="0" animBg="1"/>
      <p:bldP spid="61449" grpId="0" animBg="1"/>
      <p:bldP spid="61502" grpId="0" animBg="1"/>
      <p:bldP spid="61505" grpId="0" animBg="1"/>
      <p:bldP spid="61508" grpId="0" animBg="1"/>
      <p:bldP spid="61512" grpId="0" animBg="1"/>
      <p:bldP spid="61516" grpId="0" animBg="1"/>
      <p:bldP spid="61517" grpId="0" animBg="1"/>
      <p:bldP spid="61524" grpId="0" animBg="1"/>
      <p:bldP spid="74" grpId="0"/>
      <p:bldP spid="77" grpId="0"/>
      <p:bldP spid="78" grpId="0"/>
      <p:bldP spid="79" grpId="0"/>
      <p:bldP spid="81" grpId="0"/>
      <p:bldP spid="83" grpId="0"/>
      <p:bldP spid="84" grpId="0"/>
      <p:bldP spid="85" grpId="0"/>
      <p:bldP spid="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8229600" cy="1143000"/>
          </a:xfrm>
        </p:spPr>
        <p:txBody>
          <a:bodyPr/>
          <a:lstStyle/>
          <a:p>
            <a:pPr algn="l">
              <a:buFont typeface="Wingdings" pitchFamily="2" charset="2"/>
              <a:buChar char="v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Конические юбки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72034" name="Picture 2" descr="https://cs1.livemaster.ru/storage/05/73/7bebf46c6f41341fe225b9303c2e--odezhda-yubka-solntse-s-karmanami-i-bez.jpg"/>
          <p:cNvPicPr>
            <a:picLocks noChangeAspect="1" noChangeArrowheads="1"/>
          </p:cNvPicPr>
          <p:nvPr/>
        </p:nvPicPr>
        <p:blipFill>
          <a:blip r:embed="rId2" cstate="print"/>
          <a:srcRect l="2635" r="5150"/>
          <a:stretch>
            <a:fillRect/>
          </a:stretch>
        </p:blipFill>
        <p:spPr bwMode="auto">
          <a:xfrm>
            <a:off x="4857752" y="500042"/>
            <a:ext cx="3100331" cy="257176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214942" y="0"/>
            <a:ext cx="1699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Юбка-солнце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85794"/>
            <a:ext cx="24288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Юбка- полусолнце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172038" name="Picture 6" descr="ÐÐ°ÑÐ¼Ð°Ð½Ñ Ð² ÑÐ±ÐºÐµ Ð¿Ð¾Ð»ÑÑÐ¾Ð»Ð½ÑÐµ  - Ð Ð² 1950-Ñ Ð³Ð¾Ð´Ð°Ñ Ð¼Ð¸Ð½Ð¸-ÑÐ±ÐºÑ Ð¼Ð¾Ð¶Ð½Ð¾ Ð±ÑÐ»Ð¾ ÑÐ²Ð¸Ð´ÐµÑÑ Ð¸ Ð² ÑÐ°Ð½ÑÐ°ÑÑÐ¸ÑÐµÑÐºÐ¸Ñ ÑÐ¸Ð»ÑÐ¼Ð°Ñ Â«ÐÐ°Ð¿ÑÐµÑÐ½Ð°Ñ Ð¿Ð»Ð°Ð½ÐµÑÐ°Â» Ð¸."/>
          <p:cNvPicPr>
            <a:picLocks noChangeAspect="1" noChangeArrowheads="1"/>
          </p:cNvPicPr>
          <p:nvPr/>
        </p:nvPicPr>
        <p:blipFill>
          <a:blip r:embed="rId3" cstate="print"/>
          <a:srcRect l="18555" t="1954" r="17968" b="4296"/>
          <a:stretch>
            <a:fillRect/>
          </a:stretch>
        </p:blipFill>
        <p:spPr bwMode="auto">
          <a:xfrm>
            <a:off x="0" y="1214423"/>
            <a:ext cx="2079888" cy="307183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2040" name="Picture 8" descr="http://wlooks.ru/images/article/orig/2016/08/yubka-kolokol-29.jpg"/>
          <p:cNvPicPr>
            <a:picLocks noChangeAspect="1" noChangeArrowheads="1"/>
          </p:cNvPicPr>
          <p:nvPr/>
        </p:nvPicPr>
        <p:blipFill>
          <a:blip r:embed="rId4" cstate="print"/>
          <a:srcRect l="12978" t="16855" r="13241" b="9407"/>
          <a:stretch>
            <a:fillRect/>
          </a:stretch>
        </p:blipFill>
        <p:spPr bwMode="auto">
          <a:xfrm>
            <a:off x="2357422" y="1214422"/>
            <a:ext cx="2136943" cy="307183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714612" y="785794"/>
            <a:ext cx="1856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Юбка-колокол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214818"/>
            <a:ext cx="59362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Клиньевые юбки</a:t>
            </a:r>
            <a:endParaRPr lang="ru-RU" sz="4400" dirty="0"/>
          </a:p>
        </p:txBody>
      </p:sp>
      <p:pic>
        <p:nvPicPr>
          <p:cNvPr id="172044" name="Picture 12" descr="http://wlooks.ru/images/article/orig/2016/08/modnye-yubki-gode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929198"/>
            <a:ext cx="2691351" cy="1928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2046" name="Picture 14" descr="http://wlooks.ru/images/article/orig/2016/08/modnye-yubki-gode-54.jpg"/>
          <p:cNvPicPr>
            <a:picLocks noChangeAspect="1" noChangeArrowheads="1"/>
          </p:cNvPicPr>
          <p:nvPr/>
        </p:nvPicPr>
        <p:blipFill>
          <a:blip r:embed="rId6" cstate="print"/>
          <a:srcRect l="5740" t="15306" r="15816"/>
          <a:stretch>
            <a:fillRect/>
          </a:stretch>
        </p:blipFill>
        <p:spPr bwMode="auto">
          <a:xfrm>
            <a:off x="6715140" y="3257556"/>
            <a:ext cx="2223180" cy="3600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2050" name="Picture 18" descr="http://wlooks.ru/images/article/orig/2016/08/modnye-yubki-gode-12.jpg"/>
          <p:cNvPicPr>
            <a:picLocks noChangeAspect="1" noChangeArrowheads="1"/>
          </p:cNvPicPr>
          <p:nvPr/>
        </p:nvPicPr>
        <p:blipFill>
          <a:blip r:embed="rId7" cstate="print"/>
          <a:srcRect l="22772" t="2360" r="13467"/>
          <a:stretch>
            <a:fillRect/>
          </a:stretch>
        </p:blipFill>
        <p:spPr bwMode="auto">
          <a:xfrm>
            <a:off x="4572000" y="3902103"/>
            <a:ext cx="2000264" cy="2955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50"/>
                            </p:stCondLst>
                            <p:childTnLst>
                              <p:par>
                                <p:cTn id="3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7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7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7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7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9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"/>
            <a:ext cx="7558086" cy="128586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Цель и задачи урока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071546"/>
            <a:ext cx="8715436" cy="5500726"/>
          </a:xfrm>
        </p:spPr>
        <p:txBody>
          <a:bodyPr>
            <a:normAutofit lnSpcReduction="10000"/>
          </a:bodyPr>
          <a:lstStyle/>
          <a:p>
            <a:pPr lvl="0" algn="l"/>
            <a:r>
              <a:rPr lang="ru-RU" sz="30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Цель</a:t>
            </a:r>
          </a:p>
          <a:p>
            <a:pPr lvl="0" algn="l"/>
            <a:r>
              <a:rPr lang="ru-RU" sz="3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Построить чертежи основ различных видов юбок в М 1:4,1:1 и женских брюк 1:4,1:1</a:t>
            </a:r>
          </a:p>
          <a:p>
            <a:pPr lvl="0" algn="l"/>
            <a:r>
              <a:rPr lang="ru-RU" sz="30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Задачи</a:t>
            </a:r>
          </a:p>
          <a:p>
            <a:pPr lvl="0" algn="l"/>
            <a:r>
              <a:rPr lang="ru-RU" sz="3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1.Закрепить знания по проектированию поясной одежды, (построению базовой конструкции различных видов юбок и женских брюк). </a:t>
            </a:r>
          </a:p>
          <a:p>
            <a:pPr lvl="0" algn="l"/>
            <a:r>
              <a:rPr lang="ru-RU" sz="3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Ознакомить с историей появления юбок и брюк</a:t>
            </a:r>
          </a:p>
          <a:p>
            <a:pPr algn="l"/>
            <a:r>
              <a:rPr lang="ru-RU" sz="3600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Меж предметные связи:                                  </a:t>
            </a:r>
            <a:r>
              <a:rPr lang="ru-RU" sz="3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Инженерная графика, основы художественного оформления швейных изделий, стандартизация</a:t>
            </a:r>
          </a:p>
          <a:p>
            <a:pPr lvl="0" algn="l"/>
            <a:endParaRPr lang="ru-RU" sz="3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endParaRPr lang="ru-RU" sz="3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ello_html_18d0d7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0"/>
            <a:ext cx="1214414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0"/>
            <a:ext cx="86148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Определить последовательность проектирования прямой юбки. 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772816"/>
            <a:ext cx="7266413" cy="4031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eriod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Раскрой изделия</a:t>
            </a:r>
            <a:endParaRPr lang="ru-RU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Построение чертежа конструкции </a:t>
            </a:r>
            <a:endParaRPr lang="ru-RU" sz="32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Определение исходных данных   </a:t>
            </a:r>
            <a:endParaRPr lang="ru-RU" sz="32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Моделирование изделия </a:t>
            </a:r>
            <a:endParaRPr lang="ru-RU" sz="32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Пошив изделия </a:t>
            </a:r>
            <a:endParaRPr lang="ru-RU" sz="32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Расчёты основных параметров </a:t>
            </a:r>
          </a:p>
          <a:p>
            <a:pPr marL="514350" indent="-514350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 для построения основы чертежа </a:t>
            </a:r>
            <a:endParaRPr lang="ru-RU" sz="32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3200" dirty="0"/>
          </a:p>
        </p:txBody>
      </p:sp>
      <p:pic>
        <p:nvPicPr>
          <p:cNvPr id="78853" name="Picture 5" descr="http://images.wildberries.ru/large/new/980000/984427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16474" y="4287966"/>
            <a:ext cx="1927526" cy="2570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1073" name="Rectangle 1"/>
          <p:cNvSpPr>
            <a:spLocks noChangeArrowheads="1"/>
          </p:cNvSpPr>
          <p:nvPr/>
        </p:nvSpPr>
        <p:spPr bwMode="auto">
          <a:xfrm>
            <a:off x="5786446" y="3214686"/>
            <a:ext cx="5000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6786578" y="2786058"/>
            <a:ext cx="1000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4572000" y="1714488"/>
            <a:ext cx="12144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7572396" y="2285992"/>
            <a:ext cx="4286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5214942" y="3786190"/>
            <a:ext cx="9286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6715140" y="4714884"/>
            <a:ext cx="5000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1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0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0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0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0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0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0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0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0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1073" grpId="0"/>
      <p:bldP spid="131074" grpId="0"/>
      <p:bldP spid="131075" grpId="0"/>
      <p:bldP spid="131076" grpId="0"/>
      <p:bldP spid="131078" grpId="0"/>
      <p:bldP spid="13107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936104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Какая </a:t>
            </a:r>
            <a:r>
              <a:rPr lang="ru-RU" sz="4000" dirty="0">
                <a:latin typeface="Monotype Corsiva" pitchFamily="66" charset="0"/>
              </a:rPr>
              <a:t>мерка определяет ширину юбки?</a:t>
            </a:r>
          </a:p>
        </p:txBody>
      </p:sp>
      <p:sp>
        <p:nvSpPr>
          <p:cNvPr id="6149" name="WordArt 5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657475" y="2133600"/>
            <a:ext cx="382905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980728"/>
            <a:ext cx="35732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полуобхват талии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длина изделия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полуобхват бёдер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204864"/>
            <a:ext cx="7337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836712"/>
            <a:ext cx="688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2636912"/>
            <a:ext cx="745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23728" y="2636912"/>
            <a:ext cx="911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Дтс</a:t>
            </a:r>
            <a:endParaRPr lang="ru-RU" sz="3600" dirty="0"/>
          </a:p>
        </p:txBody>
      </p:sp>
      <p:pic>
        <p:nvPicPr>
          <p:cNvPr id="53254" name="Picture 6" descr="http://www.imbeauty.com.ua/wp-content/uploads/2015/10/Osnovnye-vidy-zhenskih-yubok-752x440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796531"/>
            <a:ext cx="5232329" cy="306146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53256" name="Picture 8" descr="Юбка-карандаш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0006" y="1000108"/>
            <a:ext cx="4043994" cy="291745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53258" name="Picture 10" descr="Юбка-клинк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88337" y="4500570"/>
            <a:ext cx="4155663" cy="212532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3" name="Овал 12"/>
          <p:cNvSpPr/>
          <p:nvPr/>
        </p:nvSpPr>
        <p:spPr>
          <a:xfrm>
            <a:off x="214282" y="2143116"/>
            <a:ext cx="928694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84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84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84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84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84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840"/>
                            </p:stCondLst>
                            <p:childTnLst>
                              <p:par>
                                <p:cTn id="6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840"/>
                            </p:stCondLst>
                            <p:childTnLst>
                              <p:par>
                                <p:cTn id="8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" grpId="0"/>
      <p:bldP spid="9" grpId="0"/>
      <p:bldP spid="10" grpId="0"/>
      <p:bldP spid="11" grpId="0"/>
      <p:bldP spid="12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395536" y="836712"/>
            <a:ext cx="875335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Чтобы юбка имела современный вид.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Чтобы юбка хорошо сидела на фигуре.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3. Чтобы определить структуру ткани на юбку.</a:t>
            </a:r>
            <a:endParaRPr kumimoji="0" lang="ru-RU" sz="320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611560" y="0"/>
            <a:ext cx="79563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Для чего необходимо снимать мерки? 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80902" name="Picture 6" descr="http://styleline.me/wp-content/uploads/2017/01/yubka_a_siluet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2160" y="2636912"/>
            <a:ext cx="2910126" cy="402516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80904" name="Picture 8" descr="http://ladyshelan.ru/wp-content/uploads/2012/04/siluet_pesochnyie_chasyi_stil_50_godov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642496"/>
            <a:ext cx="2664296" cy="399198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80906" name="Picture 10" descr="http://ayelinta.com/wp-content/uploads/2014/12/jubka-trapecija-mid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1840" y="2636912"/>
            <a:ext cx="2709942" cy="400097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7" name="Стрелка влево 6"/>
          <p:cNvSpPr/>
          <p:nvPr/>
        </p:nvSpPr>
        <p:spPr>
          <a:xfrm>
            <a:off x="7929586" y="1500174"/>
            <a:ext cx="571504" cy="357190"/>
          </a:xfrm>
          <a:prstGeom prst="leftArrow">
            <a:avLst>
              <a:gd name="adj1" fmla="val 43519"/>
              <a:gd name="adj2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7" grpId="0"/>
      <p:bldP spid="80898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7290" y="0"/>
            <a:ext cx="57086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Какие мерки записываются </a:t>
            </a:r>
          </a:p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в половинном размере ?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58319" y="1609550"/>
            <a:ext cx="1550617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  <a:cs typeface="Times New Roman" pitchFamily="18" charset="0"/>
              </a:rPr>
              <a:t>1 – </a:t>
            </a:r>
            <a:r>
              <a:rPr lang="ru-RU" sz="3200" b="1" dirty="0" err="1" smtClean="0">
                <a:latin typeface="Monotype Corsiva" pitchFamily="66" charset="0"/>
                <a:cs typeface="Times New Roman" pitchFamily="18" charset="0"/>
              </a:rPr>
              <a:t>Ди</a:t>
            </a:r>
            <a:endParaRPr lang="ru-RU" sz="3200" b="1" dirty="0" smtClean="0">
              <a:latin typeface="Monotype Corsiva" pitchFamily="66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Monotype Corsiva" pitchFamily="66" charset="0"/>
                <a:cs typeface="Times New Roman" pitchFamily="18" charset="0"/>
              </a:rPr>
              <a:t>2 – </a:t>
            </a:r>
            <a:r>
              <a:rPr lang="ru-RU" sz="3200" b="1" dirty="0" err="1" smtClean="0">
                <a:latin typeface="Monotype Corsiva" pitchFamily="66" charset="0"/>
                <a:cs typeface="Times New Roman" pitchFamily="18" charset="0"/>
              </a:rPr>
              <a:t>Ст</a:t>
            </a:r>
            <a:endParaRPr lang="ru-RU" sz="3200" b="1" dirty="0" smtClean="0">
              <a:latin typeface="Monotype Corsiva" pitchFamily="66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Monotype Corsiva" pitchFamily="66" charset="0"/>
                <a:cs typeface="Times New Roman" pitchFamily="18" charset="0"/>
              </a:rPr>
              <a:t>3 – </a:t>
            </a:r>
            <a:r>
              <a:rPr lang="ru-RU" sz="3200" b="1" dirty="0" err="1" smtClean="0">
                <a:latin typeface="Monotype Corsiva" pitchFamily="66" charset="0"/>
                <a:cs typeface="Times New Roman" pitchFamily="18" charset="0"/>
              </a:rPr>
              <a:t>Дтс</a:t>
            </a:r>
            <a:r>
              <a:rPr lang="ru-RU" sz="3200" b="1" dirty="0" smtClean="0"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r>
              <a:rPr lang="ru-RU" sz="3200" b="1" dirty="0" smtClean="0">
                <a:latin typeface="Monotype Corsiva" pitchFamily="66" charset="0"/>
                <a:cs typeface="Times New Roman" pitchFamily="18" charset="0"/>
              </a:rPr>
              <a:t>4 – </a:t>
            </a:r>
            <a:r>
              <a:rPr lang="ru-RU" sz="3200" b="1" dirty="0" err="1" smtClean="0">
                <a:latin typeface="Monotype Corsiva" pitchFamily="66" charset="0"/>
                <a:cs typeface="Times New Roman" pitchFamily="18" charset="0"/>
              </a:rPr>
              <a:t>Сб</a:t>
            </a:r>
            <a:r>
              <a:rPr lang="ru-RU" sz="32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7" name="Picture 8" descr="http://www.compromesso.ru/public/uploads/news/6430/big/IMG_a64ffe5da32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3786190"/>
            <a:ext cx="4244833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Screensh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000504"/>
            <a:ext cx="3367722" cy="2414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Овал 9"/>
          <p:cNvSpPr/>
          <p:nvPr/>
        </p:nvSpPr>
        <p:spPr>
          <a:xfrm>
            <a:off x="4643438" y="2143116"/>
            <a:ext cx="714380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643438" y="3071810"/>
            <a:ext cx="714380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9025" name="Picture 1" descr="C:\Users\admin\Desktop\52f880ae96612.jpg"/>
          <p:cNvPicPr>
            <a:picLocks noChangeAspect="1" noChangeArrowheads="1"/>
          </p:cNvPicPr>
          <p:nvPr/>
        </p:nvPicPr>
        <p:blipFill>
          <a:blip r:embed="rId4" cstate="print"/>
          <a:srcRect l="12902" r="12905"/>
          <a:stretch>
            <a:fillRect/>
          </a:stretch>
        </p:blipFill>
        <p:spPr bwMode="auto">
          <a:xfrm>
            <a:off x="142844" y="642918"/>
            <a:ext cx="1809539" cy="3251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2" descr="C:\Users\admin\Desktop\Modnyye-bryuki-19.jpg"/>
          <p:cNvPicPr>
            <a:picLocks noChangeAspect="1" noChangeArrowheads="1"/>
          </p:cNvPicPr>
          <p:nvPr/>
        </p:nvPicPr>
        <p:blipFill>
          <a:blip r:embed="rId5" cstate="print"/>
          <a:srcRect l="16839" t="16893" r="6500"/>
          <a:stretch>
            <a:fillRect/>
          </a:stretch>
        </p:blipFill>
        <p:spPr bwMode="auto">
          <a:xfrm>
            <a:off x="6929454" y="285728"/>
            <a:ext cx="2071670" cy="3368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9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9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792088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РАЗГАДАЙ   КРОССВОРД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357686" y="1416766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857752" y="1416766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357686" y="2416898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357686" y="2916964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357686" y="3417030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357686" y="3917096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357686" y="4417162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357686" y="4917228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357686" y="5417294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</a:rPr>
              <a:t>ц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357686" y="5917360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357686" y="6417426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357950" y="1416766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357686" y="1916832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357554" y="1916832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857620" y="1916832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857884" y="1416766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857356" y="1916832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357422" y="1916832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357422" y="2416898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857488" y="1916832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357422" y="1416766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357422" y="3417030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357554" y="3417030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857620" y="3417030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357686" y="3417030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857884" y="3417030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357818" y="3417030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357950" y="3417030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857620" y="4417162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857752" y="3417030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857752" y="4417162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357818" y="4417162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857884" y="4417162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357554" y="4917228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857620" y="4917228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857752" y="4918360"/>
            <a:ext cx="490376" cy="44896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357818" y="4917252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857884" y="4917228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4857752" y="5917360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6357950" y="5917360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357818" y="5917360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857884" y="5917360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3857620" y="5917360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2357422" y="2916964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1" name="Прямоугольник 190"/>
          <p:cNvSpPr/>
          <p:nvPr/>
        </p:nvSpPr>
        <p:spPr>
          <a:xfrm>
            <a:off x="5357818" y="1416766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2" name="Прямоугольник 191"/>
          <p:cNvSpPr/>
          <p:nvPr/>
        </p:nvSpPr>
        <p:spPr>
          <a:xfrm>
            <a:off x="6858016" y="1416766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" name="Прямоугольник 192"/>
          <p:cNvSpPr/>
          <p:nvPr/>
        </p:nvSpPr>
        <p:spPr>
          <a:xfrm>
            <a:off x="7358082" y="1416766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" name="Прямоугольник 193"/>
          <p:cNvSpPr/>
          <p:nvPr/>
        </p:nvSpPr>
        <p:spPr>
          <a:xfrm>
            <a:off x="6876256" y="896204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" name="Прямоугольник 194"/>
          <p:cNvSpPr/>
          <p:nvPr/>
        </p:nvSpPr>
        <p:spPr>
          <a:xfrm>
            <a:off x="6876256" y="1904316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" name="Прямоугольник 195"/>
          <p:cNvSpPr/>
          <p:nvPr/>
        </p:nvSpPr>
        <p:spPr>
          <a:xfrm>
            <a:off x="6876256" y="2408372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7" name="Прямоугольник 196"/>
          <p:cNvSpPr/>
          <p:nvPr/>
        </p:nvSpPr>
        <p:spPr>
          <a:xfrm>
            <a:off x="6876256" y="2912428"/>
            <a:ext cx="490376" cy="44057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4000496" y="1472674"/>
            <a:ext cx="490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1500166" y="1972740"/>
            <a:ext cx="490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2428860" y="1044046"/>
            <a:ext cx="490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6444208" y="808642"/>
            <a:ext cx="490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3000364" y="3472938"/>
            <a:ext cx="490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3500430" y="4473070"/>
            <a:ext cx="490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3000364" y="4973136"/>
            <a:ext cx="490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3500430" y="5973268"/>
            <a:ext cx="490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02184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"/>
                            </p:stCondLst>
                            <p:childTnLst>
                              <p:par>
                                <p:cTn id="16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500"/>
                            </p:stCondLst>
                            <p:childTnLst>
                              <p:par>
                                <p:cTn id="20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500"/>
                            </p:stCondLst>
                            <p:childTnLst>
                              <p:par>
                                <p:cTn id="21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4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361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500"/>
                            </p:stCondLst>
                            <p:childTnLst>
                              <p:par>
                                <p:cTn id="216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361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500"/>
                            </p:stCondLst>
                            <p:childTnLst>
                              <p:par>
                                <p:cTn id="21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361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3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361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361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2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9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361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33237"/>
          <a:ext cx="9144000" cy="6824763"/>
        </p:xfrm>
        <a:graphic>
          <a:graphicData uri="http://schemas.openxmlformats.org/presentationml/2006/ole">
            <p:oleObj spid="_x0000_s125957" name="Слайд" r:id="rId3" imgW="4130145" imgH="3096083" progId="PowerPoint.Slide.12">
              <p:embed/>
            </p:oleObj>
          </a:graphicData>
        </a:graphic>
      </p:graphicFrame>
      <p:sp>
        <p:nvSpPr>
          <p:cNvPr id="4" name="Rectangle 17" descr="Голубая тисненая бумага"/>
          <p:cNvSpPr>
            <a:spLocks noChangeArrowheads="1"/>
          </p:cNvSpPr>
          <p:nvPr/>
        </p:nvSpPr>
        <p:spPr bwMode="auto">
          <a:xfrm>
            <a:off x="6300192" y="1052736"/>
            <a:ext cx="22860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" name="Rectangle 17" descr="Голубая тисненая бумага"/>
          <p:cNvSpPr>
            <a:spLocks noChangeArrowheads="1"/>
          </p:cNvSpPr>
          <p:nvPr/>
        </p:nvSpPr>
        <p:spPr bwMode="auto">
          <a:xfrm>
            <a:off x="6228184" y="2420888"/>
            <a:ext cx="252028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Rectangle 17" descr="Голубая тисненая бумага"/>
          <p:cNvSpPr>
            <a:spLocks noChangeArrowheads="1"/>
          </p:cNvSpPr>
          <p:nvPr/>
        </p:nvSpPr>
        <p:spPr bwMode="auto">
          <a:xfrm>
            <a:off x="6444208" y="3789040"/>
            <a:ext cx="22860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" name="Rectangle 17" descr="Голубая тисненая бумага"/>
          <p:cNvSpPr>
            <a:spLocks noChangeArrowheads="1"/>
          </p:cNvSpPr>
          <p:nvPr/>
        </p:nvSpPr>
        <p:spPr bwMode="auto">
          <a:xfrm>
            <a:off x="6516216" y="5301208"/>
            <a:ext cx="22860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82" name="Picture 2" descr="http://www.playcast.ru/uploads/2015/08/10/146387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96552" y="0"/>
            <a:ext cx="972108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75656" y="1124744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Давайте подведём итог  нашего урока: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412777"/>
            <a:ext cx="69847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каких деталей состоит юбка?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Для чего нужны вытачки? Сколько вытачек будет на юбке?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такое базисная сетка?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основные линии и срезы выкройки юбки.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Font typeface="Wingdings" pitchFamily="2" charset="2"/>
              <a:buChar char="ü"/>
            </a:pPr>
            <a:endParaRPr lang="ru-RU" sz="24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4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24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24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http://ds1ishim.ru/sites/default/files/01_05_14/gia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516216" y="4322807"/>
            <a:ext cx="2789674" cy="253519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43608" y="1556792"/>
            <a:ext cx="70997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олилиния 47"/>
          <p:cNvSpPr/>
          <p:nvPr/>
        </p:nvSpPr>
        <p:spPr>
          <a:xfrm>
            <a:off x="2182426" y="1166463"/>
            <a:ext cx="279311" cy="1471672"/>
          </a:xfrm>
          <a:custGeom>
            <a:avLst/>
            <a:gdLst>
              <a:gd name="connsiteX0" fmla="*/ 0 w 279311"/>
              <a:gd name="connsiteY0" fmla="*/ 0 h 1362173"/>
              <a:gd name="connsiteX1" fmla="*/ 188536 w 279311"/>
              <a:gd name="connsiteY1" fmla="*/ 730578 h 1362173"/>
              <a:gd name="connsiteX2" fmla="*/ 268664 w 279311"/>
              <a:gd name="connsiteY2" fmla="*/ 1126503 h 1362173"/>
              <a:gd name="connsiteX3" fmla="*/ 273377 w 279311"/>
              <a:gd name="connsiteY3" fmla="*/ 1362173 h 136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311" h="1362173">
                <a:moveTo>
                  <a:pt x="0" y="0"/>
                </a:moveTo>
                <a:cubicBezTo>
                  <a:pt x="71879" y="271414"/>
                  <a:pt x="143759" y="542828"/>
                  <a:pt x="188536" y="730578"/>
                </a:cubicBezTo>
                <a:cubicBezTo>
                  <a:pt x="233313" y="918328"/>
                  <a:pt x="254524" y="1021237"/>
                  <a:pt x="268664" y="1126503"/>
                </a:cubicBezTo>
                <a:cubicBezTo>
                  <a:pt x="282804" y="1231769"/>
                  <a:pt x="281233" y="1307969"/>
                  <a:pt x="273377" y="136217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Полилиния 48"/>
          <p:cNvSpPr/>
          <p:nvPr/>
        </p:nvSpPr>
        <p:spPr>
          <a:xfrm>
            <a:off x="3072803" y="1166462"/>
            <a:ext cx="259693" cy="1471673"/>
          </a:xfrm>
          <a:custGeom>
            <a:avLst/>
            <a:gdLst>
              <a:gd name="connsiteX0" fmla="*/ 259693 w 259693"/>
              <a:gd name="connsiteY0" fmla="*/ 0 h 1385740"/>
              <a:gd name="connsiteX1" fmla="*/ 127718 w 259693"/>
              <a:gd name="connsiteY1" fmla="*/ 447773 h 1385740"/>
              <a:gd name="connsiteX2" fmla="*/ 14596 w 259693"/>
              <a:gd name="connsiteY2" fmla="*/ 1003955 h 1385740"/>
              <a:gd name="connsiteX3" fmla="*/ 456 w 259693"/>
              <a:gd name="connsiteY3" fmla="*/ 1385740 h 138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693" h="1385740">
                <a:moveTo>
                  <a:pt x="259693" y="0"/>
                </a:moveTo>
                <a:cubicBezTo>
                  <a:pt x="214130" y="140223"/>
                  <a:pt x="168567" y="280447"/>
                  <a:pt x="127718" y="447773"/>
                </a:cubicBezTo>
                <a:cubicBezTo>
                  <a:pt x="86868" y="615099"/>
                  <a:pt x="35806" y="847627"/>
                  <a:pt x="14596" y="1003955"/>
                </a:cubicBezTo>
                <a:cubicBezTo>
                  <a:pt x="-6614" y="1160283"/>
                  <a:pt x="2027" y="1334678"/>
                  <a:pt x="456" y="138574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Полилиния 49"/>
          <p:cNvSpPr/>
          <p:nvPr/>
        </p:nvSpPr>
        <p:spPr>
          <a:xfrm>
            <a:off x="1465989" y="1161750"/>
            <a:ext cx="721150" cy="36168"/>
          </a:xfrm>
          <a:custGeom>
            <a:avLst/>
            <a:gdLst>
              <a:gd name="connsiteX0" fmla="*/ 0 w 721150"/>
              <a:gd name="connsiteY0" fmla="*/ 32994 h 36168"/>
              <a:gd name="connsiteX1" fmla="*/ 344078 w 721150"/>
              <a:gd name="connsiteY1" fmla="*/ 32994 h 36168"/>
              <a:gd name="connsiteX2" fmla="*/ 721150 w 721150"/>
              <a:gd name="connsiteY2" fmla="*/ 0 h 36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1150" h="36168">
                <a:moveTo>
                  <a:pt x="0" y="32994"/>
                </a:moveTo>
                <a:cubicBezTo>
                  <a:pt x="111943" y="35743"/>
                  <a:pt x="223886" y="38493"/>
                  <a:pt x="344078" y="32994"/>
                </a:cubicBezTo>
                <a:cubicBezTo>
                  <a:pt x="464270" y="27495"/>
                  <a:pt x="659090" y="7856"/>
                  <a:pt x="72115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Полилиния 50"/>
          <p:cNvSpPr/>
          <p:nvPr/>
        </p:nvSpPr>
        <p:spPr>
          <a:xfrm>
            <a:off x="3337210" y="1166463"/>
            <a:ext cx="843699" cy="39368"/>
          </a:xfrm>
          <a:custGeom>
            <a:avLst/>
            <a:gdLst>
              <a:gd name="connsiteX0" fmla="*/ 0 w 843699"/>
              <a:gd name="connsiteY0" fmla="*/ 0 h 39368"/>
              <a:gd name="connsiteX1" fmla="*/ 452486 w 843699"/>
              <a:gd name="connsiteY1" fmla="*/ 37707 h 39368"/>
              <a:gd name="connsiteX2" fmla="*/ 843699 w 843699"/>
              <a:gd name="connsiteY2" fmla="*/ 37707 h 3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3699" h="39368">
                <a:moveTo>
                  <a:pt x="0" y="0"/>
                </a:moveTo>
                <a:cubicBezTo>
                  <a:pt x="155934" y="15711"/>
                  <a:pt x="311869" y="31422"/>
                  <a:pt x="452486" y="37707"/>
                </a:cubicBezTo>
                <a:cubicBezTo>
                  <a:pt x="593103" y="43992"/>
                  <a:pt x="785567" y="29851"/>
                  <a:pt x="843699" y="3770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Прямая соединительная линия 51"/>
          <p:cNvCxnSpPr>
            <a:stCxn id="51" idx="2"/>
          </p:cNvCxnSpPr>
          <p:nvPr/>
        </p:nvCxnSpPr>
        <p:spPr>
          <a:xfrm>
            <a:off x="4180909" y="1204170"/>
            <a:ext cx="122548" cy="655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4303457" y="1204170"/>
            <a:ext cx="144016" cy="655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50" idx="0"/>
          </p:cNvCxnSpPr>
          <p:nvPr/>
        </p:nvCxnSpPr>
        <p:spPr>
          <a:xfrm flipH="1">
            <a:off x="1279121" y="1194744"/>
            <a:ext cx="186868" cy="1083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 flipV="1">
            <a:off x="1135105" y="1197918"/>
            <a:ext cx="144016" cy="10801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3072803" y="2638136"/>
            <a:ext cx="0" cy="3570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3072803" y="2638136"/>
            <a:ext cx="21667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5239561" y="1269984"/>
            <a:ext cx="0" cy="49386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3072803" y="6208598"/>
            <a:ext cx="21667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2461737" y="2638136"/>
            <a:ext cx="0" cy="35704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415025" y="6208598"/>
            <a:ext cx="20467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415025" y="1242062"/>
            <a:ext cx="0" cy="496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48" idx="3"/>
          </p:cNvCxnSpPr>
          <p:nvPr/>
        </p:nvCxnSpPr>
        <p:spPr>
          <a:xfrm flipH="1">
            <a:off x="415025" y="2638135"/>
            <a:ext cx="204077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415025" y="1197918"/>
            <a:ext cx="720080" cy="44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4447473" y="1205831"/>
            <a:ext cx="792088" cy="641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691680" y="0"/>
            <a:ext cx="5865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Детали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линии прямой юбки.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909130" y="3059668"/>
            <a:ext cx="369332" cy="27455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200" dirty="0" smtClean="0"/>
              <a:t>Линия середины , сгиб ткани</a:t>
            </a:r>
            <a:endParaRPr lang="en-US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134168" y="3161413"/>
            <a:ext cx="369332" cy="27455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200" dirty="0" smtClean="0"/>
              <a:t>Линия середины , сгиб ткани</a:t>
            </a:r>
            <a:endParaRPr lang="en-US" sz="1200" dirty="0"/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649454" y="3773407"/>
            <a:ext cx="0" cy="187220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4709357" y="4159742"/>
            <a:ext cx="0" cy="187220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517497" y="2408071"/>
            <a:ext cx="157192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1200" dirty="0" smtClean="0"/>
              <a:t>Линия бёдер</a:t>
            </a:r>
            <a:endParaRPr lang="en-US" sz="1200" dirty="0"/>
          </a:p>
        </p:txBody>
      </p:sp>
      <p:sp>
        <p:nvSpPr>
          <p:cNvPr id="72" name="TextBox 71"/>
          <p:cNvSpPr txBox="1"/>
          <p:nvPr/>
        </p:nvSpPr>
        <p:spPr>
          <a:xfrm>
            <a:off x="750161" y="2408072"/>
            <a:ext cx="157192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1200" dirty="0" smtClean="0"/>
              <a:t>Линия бёдер</a:t>
            </a:r>
            <a:endParaRPr lang="en-US" sz="1200" dirty="0"/>
          </a:p>
        </p:txBody>
      </p:sp>
      <p:sp>
        <p:nvSpPr>
          <p:cNvPr id="73" name="TextBox 72"/>
          <p:cNvSpPr txBox="1"/>
          <p:nvPr/>
        </p:nvSpPr>
        <p:spPr>
          <a:xfrm rot="15377831">
            <a:off x="1952530" y="1566591"/>
            <a:ext cx="919439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1200" dirty="0" smtClean="0"/>
              <a:t>Вытачка</a:t>
            </a:r>
            <a:endParaRPr lang="en-US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6531575" y="1927768"/>
            <a:ext cx="157192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1400" b="1" dirty="0" smtClean="0"/>
              <a:t>Линия талии</a:t>
            </a:r>
            <a:endParaRPr lang="en-US" sz="1400" b="1" dirty="0"/>
          </a:p>
        </p:txBody>
      </p:sp>
      <p:sp>
        <p:nvSpPr>
          <p:cNvPr id="75" name="TextBox 74"/>
          <p:cNvSpPr txBox="1"/>
          <p:nvPr/>
        </p:nvSpPr>
        <p:spPr>
          <a:xfrm rot="21318393">
            <a:off x="601809" y="857072"/>
            <a:ext cx="157192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1200" dirty="0" smtClean="0"/>
              <a:t>Линия талии</a:t>
            </a:r>
            <a:endParaRPr lang="en-US" sz="1200" dirty="0"/>
          </a:p>
        </p:txBody>
      </p:sp>
      <p:sp>
        <p:nvSpPr>
          <p:cNvPr id="76" name="TextBox 75"/>
          <p:cNvSpPr txBox="1"/>
          <p:nvPr/>
        </p:nvSpPr>
        <p:spPr>
          <a:xfrm rot="16927726">
            <a:off x="4091849" y="1420919"/>
            <a:ext cx="809308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1200" dirty="0" smtClean="0"/>
              <a:t>Вытачка</a:t>
            </a:r>
            <a:endParaRPr lang="en-US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3017983" y="4181852"/>
            <a:ext cx="369332" cy="14637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200" dirty="0" smtClean="0"/>
              <a:t>Боковая линия</a:t>
            </a:r>
            <a:endParaRPr lang="en-US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2137415" y="4181852"/>
            <a:ext cx="369332" cy="14637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200" dirty="0" smtClean="0"/>
              <a:t>Боковая линия</a:t>
            </a:r>
            <a:endParaRPr lang="en-US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649454" y="5931599"/>
            <a:ext cx="157192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1200" dirty="0" smtClean="0"/>
              <a:t>Линия низа</a:t>
            </a:r>
            <a:endParaRPr lang="en-US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3337210" y="5931599"/>
            <a:ext cx="157192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1200" dirty="0" smtClean="0"/>
              <a:t>Линия низа</a:t>
            </a:r>
            <a:endParaRPr lang="en-US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3222687" y="3162003"/>
            <a:ext cx="1665354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2000" dirty="0" smtClean="0"/>
              <a:t>Переднее </a:t>
            </a:r>
          </a:p>
          <a:p>
            <a:r>
              <a:rPr lang="ru-RU" sz="2000" dirty="0" smtClean="0"/>
              <a:t>полотнище</a:t>
            </a:r>
            <a:endParaRPr lang="en-US" sz="2000" dirty="0"/>
          </a:p>
        </p:txBody>
      </p:sp>
      <p:sp>
        <p:nvSpPr>
          <p:cNvPr id="82" name="TextBox 81"/>
          <p:cNvSpPr txBox="1"/>
          <p:nvPr/>
        </p:nvSpPr>
        <p:spPr>
          <a:xfrm>
            <a:off x="772043" y="3162003"/>
            <a:ext cx="155003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2000" dirty="0" smtClean="0"/>
              <a:t>Заднее </a:t>
            </a:r>
          </a:p>
          <a:p>
            <a:r>
              <a:rPr lang="ru-RU" sz="2000" dirty="0" smtClean="0"/>
              <a:t>полотнище</a:t>
            </a:r>
            <a:endParaRPr lang="en-US" sz="2000" dirty="0"/>
          </a:p>
        </p:txBody>
      </p:sp>
      <p:sp>
        <p:nvSpPr>
          <p:cNvPr id="83" name="TextBox 82"/>
          <p:cNvSpPr txBox="1"/>
          <p:nvPr/>
        </p:nvSpPr>
        <p:spPr>
          <a:xfrm rot="173140">
            <a:off x="3661513" y="953593"/>
            <a:ext cx="157192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1200" dirty="0" smtClean="0"/>
              <a:t>Линия талии</a:t>
            </a:r>
            <a:endParaRPr lang="en-US" sz="1200" dirty="0"/>
          </a:p>
        </p:txBody>
      </p:sp>
      <p:sp>
        <p:nvSpPr>
          <p:cNvPr id="84" name="TextBox 83"/>
          <p:cNvSpPr txBox="1"/>
          <p:nvPr/>
        </p:nvSpPr>
        <p:spPr>
          <a:xfrm>
            <a:off x="6506277" y="917870"/>
            <a:ext cx="1857511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Заднее полотнище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497967" y="1404548"/>
            <a:ext cx="2168186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Переднее  полотнище</a:t>
            </a:r>
            <a:endParaRPr lang="en-US" sz="1400" b="1" dirty="0">
              <a:solidFill>
                <a:srgbClr val="FF0000"/>
              </a:solidFill>
            </a:endParaRPr>
          </a:p>
          <a:p>
            <a:r>
              <a:rPr lang="ru-RU" sz="1400" b="1" dirty="0" smtClean="0"/>
              <a:t> 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6580277" y="2377294"/>
            <a:ext cx="8347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Вытачка</a:t>
            </a:r>
            <a:endParaRPr lang="en-US" sz="1400" b="1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6557121" y="2853636"/>
            <a:ext cx="1195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Линия бёдер</a:t>
            </a:r>
            <a:endParaRPr lang="en-US" sz="1400" b="1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6557121" y="3457816"/>
            <a:ext cx="10855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Линия низа</a:t>
            </a:r>
            <a:endParaRPr lang="en-US" sz="14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6531575" y="4005853"/>
            <a:ext cx="1677826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1400" b="1" dirty="0" smtClean="0"/>
              <a:t>Боковая линия</a:t>
            </a:r>
            <a:endParaRPr lang="en-US" sz="14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6497967" y="5122395"/>
            <a:ext cx="2106482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1400" b="1" dirty="0" smtClean="0"/>
              <a:t>Линия середины , сгиб ткани</a:t>
            </a:r>
            <a:endParaRPr lang="en-US" sz="14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6547277" y="4534211"/>
            <a:ext cx="1816512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1400" b="1" dirty="0" smtClean="0"/>
              <a:t>Долевая нить </a:t>
            </a:r>
            <a:r>
              <a:rPr lang="ru-RU" sz="1400" b="1" dirty="0" smtClean="0">
                <a:latin typeface="Times New Roman"/>
                <a:cs typeface="Times New Roman"/>
              </a:rPr>
              <a:t>↔</a:t>
            </a:r>
            <a:r>
              <a:rPr lang="ru-RU" sz="1400" b="1" dirty="0" smtClean="0"/>
              <a:t>  </a:t>
            </a:r>
            <a:endParaRPr lang="en-US" sz="1400" b="1" dirty="0"/>
          </a:p>
        </p:txBody>
      </p:sp>
      <p:sp>
        <p:nvSpPr>
          <p:cNvPr id="92" name="Левая фигурная скобка 91"/>
          <p:cNvSpPr/>
          <p:nvPr/>
        </p:nvSpPr>
        <p:spPr>
          <a:xfrm>
            <a:off x="6099697" y="917870"/>
            <a:ext cx="447579" cy="4887394"/>
          </a:xfrm>
          <a:prstGeom prst="leftBrace">
            <a:avLst>
              <a:gd name="adj1" fmla="val 8333"/>
              <a:gd name="adj2" fmla="val 49424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 rot="17027667">
            <a:off x="2646895" y="1489329"/>
            <a:ext cx="919439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1200" dirty="0" smtClean="0"/>
              <a:t>Вытачка</a:t>
            </a:r>
            <a:endParaRPr lang="en-US" sz="1200" dirty="0"/>
          </a:p>
        </p:txBody>
      </p:sp>
      <p:sp>
        <p:nvSpPr>
          <p:cNvPr id="93" name="TextBox 92"/>
          <p:cNvSpPr txBox="1"/>
          <p:nvPr/>
        </p:nvSpPr>
        <p:spPr>
          <a:xfrm rot="16648473">
            <a:off x="1033961" y="1589577"/>
            <a:ext cx="919439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1200" dirty="0" smtClean="0"/>
              <a:t>Вытачка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09640626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47" grpId="0"/>
      <p:bldP spid="9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692696"/>
            <a:ext cx="8229600" cy="4525963"/>
          </a:xfrm>
        </p:spPr>
        <p:txBody>
          <a:bodyPr/>
          <a:lstStyle/>
          <a:p>
            <a:pPr indent="285750" algn="ctr" eaLnBrk="1" hangingPunct="1">
              <a:buFontTx/>
              <a:buNone/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 останавливайтесь на достигнутом! Дерзайте, творите! </a:t>
            </a:r>
          </a:p>
          <a:p>
            <a:pPr indent="285750" algn="ctr" eaLnBrk="1" hangingPunct="1">
              <a:buFontTx/>
              <a:buNone/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Это поможет вам подчеркнуть вашу индивидуальность!</a:t>
            </a:r>
          </a:p>
          <a:p>
            <a:pPr indent="285750" algn="ctr" eaLnBrk="1" hangingPunct="1">
              <a:buFontTx/>
              <a:buNone/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Желаю успехов!</a:t>
            </a:r>
          </a:p>
          <a:p>
            <a:pPr indent="285750" eaLnBrk="1" hangingPunct="1"/>
            <a:endParaRPr lang="ru-RU" sz="4400" i="1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608" y="620688"/>
            <a:ext cx="69847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Литература:</a:t>
            </a:r>
            <a:endParaRPr lang="ru-RU" dirty="0" smtClean="0"/>
          </a:p>
          <a:p>
            <a:r>
              <a:rPr lang="ru-RU" dirty="0" smtClean="0"/>
              <a:t>1. Н.В.Синица, В.Д.Симоненко, Технология. Технология ведения дома: 7 класс М.: </a:t>
            </a:r>
            <a:r>
              <a:rPr lang="ru-RU" dirty="0" err="1" smtClean="0"/>
              <a:t>Вентана-Граф</a:t>
            </a:r>
            <a:r>
              <a:rPr lang="ru-RU" dirty="0" smtClean="0"/>
              <a:t>, 2016</a:t>
            </a:r>
          </a:p>
          <a:p>
            <a:r>
              <a:rPr lang="ru-RU" dirty="0" smtClean="0"/>
              <a:t>2. Иллюстрированный толковый словарь русского языка. / В. И.Даль. – М.: </a:t>
            </a:r>
            <a:r>
              <a:rPr lang="ru-RU" dirty="0" err="1" smtClean="0"/>
              <a:t>Эксмо</a:t>
            </a:r>
            <a:r>
              <a:rPr lang="ru-RU" dirty="0" smtClean="0"/>
              <a:t>, 2006. – 896 с.: ил.</a:t>
            </a:r>
          </a:p>
          <a:p>
            <a:r>
              <a:rPr lang="ru-RU" i="1" dirty="0" smtClean="0"/>
              <a:t>Электронные образовательные ресурсы: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u="sng" dirty="0" smtClean="0">
                <a:hlinkClick r:id="rId2"/>
              </a:rPr>
              <a:t>http://tomall.ru/paper.php?cod=13</a:t>
            </a:r>
            <a:endParaRPr lang="ru-RU" dirty="0" smtClean="0"/>
          </a:p>
          <a:p>
            <a:r>
              <a:rPr lang="en-US" u="sng" dirty="0" smtClean="0">
                <a:hlinkClick r:id="rId3"/>
              </a:rPr>
              <a:t>http://redcafestore.com/</a:t>
            </a:r>
            <a:endParaRPr lang="ru-RU" dirty="0" smtClean="0"/>
          </a:p>
          <a:p>
            <a:r>
              <a:rPr lang="en-US" u="sng" dirty="0" smtClean="0"/>
              <a:t>Elle </a:t>
            </a:r>
            <a:r>
              <a:rPr lang="en-US" u="sng" dirty="0" err="1" smtClean="0"/>
              <a:t>ru</a:t>
            </a:r>
            <a:r>
              <a:rPr lang="en-US" u="sng" dirty="0" smtClean="0"/>
              <a:t> - </a:t>
            </a:r>
            <a:r>
              <a:rPr lang="en-US" u="sng" dirty="0" smtClean="0">
                <a:hlinkClick r:id="rId4"/>
              </a:rPr>
              <a:t>http://www.elle.ru/moda/trendy/</a:t>
            </a:r>
            <a:endParaRPr lang="ru-RU" dirty="0" smtClean="0"/>
          </a:p>
          <a:p>
            <a:r>
              <a:rPr lang="en-US" u="sng" dirty="0" smtClean="0"/>
              <a:t>Ox Fashion.ru - </a:t>
            </a:r>
            <a:r>
              <a:rPr lang="en-US" u="sng" dirty="0" smtClean="0">
                <a:hlinkClick r:id="rId5"/>
              </a:rPr>
              <a:t>https://ohfashion.ru/</a:t>
            </a:r>
            <a:endParaRPr lang="ru-RU" dirty="0" smtClean="0"/>
          </a:p>
          <a:p>
            <a:r>
              <a:rPr lang="en-US" u="sng" dirty="0" err="1" smtClean="0"/>
              <a:t>Fashiony</a:t>
            </a:r>
            <a:r>
              <a:rPr lang="en-US" u="sng" dirty="0" smtClean="0"/>
              <a:t> - </a:t>
            </a:r>
            <a:r>
              <a:rPr lang="en-US" u="sng" dirty="0" smtClean="0">
                <a:hlinkClick r:id="rId6"/>
              </a:rPr>
              <a:t>http://fashiony.ru/index.php?id_r=6</a:t>
            </a:r>
            <a:endParaRPr lang="ru-RU" dirty="0" smtClean="0"/>
          </a:p>
          <a:p>
            <a:r>
              <a:rPr lang="en-US" u="sng" dirty="0" err="1" smtClean="0"/>
              <a:t>Differend</a:t>
            </a:r>
            <a:r>
              <a:rPr lang="ru-RU" u="sng" dirty="0" smtClean="0"/>
              <a:t> - </a:t>
            </a:r>
            <a:r>
              <a:rPr lang="en-US" u="sng" dirty="0" smtClean="0">
                <a:hlinkClick r:id="rId7"/>
              </a:rPr>
              <a:t>http</a:t>
            </a:r>
            <a:r>
              <a:rPr lang="ru-RU" u="sng" dirty="0" smtClean="0">
                <a:hlinkClick r:id="rId7"/>
              </a:rPr>
              <a:t>://</a:t>
            </a:r>
            <a:r>
              <a:rPr lang="en-US" u="sng" dirty="0" smtClean="0">
                <a:hlinkClick r:id="rId7"/>
              </a:rPr>
              <a:t>differed</a:t>
            </a:r>
            <a:r>
              <a:rPr lang="ru-RU" u="sng" dirty="0" smtClean="0">
                <a:hlinkClick r:id="rId7"/>
              </a:rPr>
              <a:t>.</a:t>
            </a:r>
            <a:r>
              <a:rPr lang="en-US" u="sng" dirty="0" err="1" smtClean="0">
                <a:hlinkClick r:id="rId7"/>
              </a:rPr>
              <a:t>ru</a:t>
            </a:r>
            <a:r>
              <a:rPr lang="ru-RU" u="sng" dirty="0" smtClean="0">
                <a:hlinkClick r:id="rId7"/>
              </a:rPr>
              <a:t>/</a:t>
            </a:r>
            <a:r>
              <a:rPr lang="en-US" u="sng" dirty="0" err="1" smtClean="0">
                <a:hlinkClick r:id="rId7"/>
              </a:rPr>
              <a:t>moda</a:t>
            </a:r>
            <a:r>
              <a:rPr lang="ru-RU" u="sng" dirty="0" smtClean="0">
                <a:hlinkClick r:id="rId7"/>
              </a:rPr>
              <a:t>/</a:t>
            </a:r>
            <a:r>
              <a:rPr lang="en-US" u="sng" dirty="0" err="1" smtClean="0">
                <a:hlinkClick r:id="rId7"/>
              </a:rPr>
              <a:t>vesna</a:t>
            </a:r>
            <a:r>
              <a:rPr lang="ru-RU" u="sng" dirty="0" smtClean="0">
                <a:hlinkClick r:id="rId7"/>
              </a:rPr>
              <a:t>-</a:t>
            </a:r>
            <a:r>
              <a:rPr lang="en-US" u="sng" dirty="0" err="1" smtClean="0">
                <a:hlinkClick r:id="rId7"/>
              </a:rPr>
              <a:t>leto</a:t>
            </a:r>
            <a:r>
              <a:rPr lang="ru-RU" u="sng" dirty="0" smtClean="0">
                <a:hlinkClick r:id="rId7"/>
              </a:rPr>
              <a:t>/</a:t>
            </a:r>
            <a:r>
              <a:rPr lang="en-US" u="sng" dirty="0" err="1" smtClean="0">
                <a:hlinkClick r:id="rId7"/>
              </a:rPr>
              <a:t>dizainerskie</a:t>
            </a:r>
            <a:r>
              <a:rPr lang="ru-RU" u="sng" dirty="0" smtClean="0">
                <a:hlinkClick r:id="rId7"/>
              </a:rPr>
              <a:t>-</a:t>
            </a:r>
            <a:r>
              <a:rPr lang="en-US" u="sng" dirty="0" err="1" smtClean="0">
                <a:hlinkClick r:id="rId7"/>
              </a:rPr>
              <a:t>yubki</a:t>
            </a:r>
            <a:endParaRPr lang="en-US" u="sng" dirty="0" smtClean="0"/>
          </a:p>
          <a:p>
            <a:r>
              <a:rPr lang="en-US" dirty="0" smtClean="0">
                <a:hlinkClick r:id="rId8"/>
              </a:rPr>
              <a:t>http</a:t>
            </a:r>
            <a:r>
              <a:rPr lang="ru-RU" dirty="0" smtClean="0">
                <a:hlinkClick r:id="rId8"/>
              </a:rPr>
              <a:t>://</a:t>
            </a:r>
            <a:r>
              <a:rPr lang="en-US" dirty="0" smtClean="0">
                <a:hlinkClick r:id="rId8"/>
              </a:rPr>
              <a:t>art</a:t>
            </a:r>
            <a:r>
              <a:rPr lang="ru-RU" dirty="0" smtClean="0">
                <a:hlinkClick r:id="rId8"/>
              </a:rPr>
              <a:t>-</a:t>
            </a:r>
            <a:r>
              <a:rPr lang="en-US" dirty="0" smtClean="0">
                <a:hlinkClick r:id="rId8"/>
              </a:rPr>
              <a:t>apple</a:t>
            </a:r>
            <a:r>
              <a:rPr lang="ru-RU" dirty="0" smtClean="0">
                <a:hlinkClick r:id="rId8"/>
              </a:rPr>
              <a:t>.</a:t>
            </a:r>
            <a:r>
              <a:rPr lang="en-US" dirty="0" err="1" smtClean="0">
                <a:hlinkClick r:id="rId8"/>
              </a:rPr>
              <a:t>ru</a:t>
            </a:r>
            <a:r>
              <a:rPr lang="ru-RU" dirty="0" smtClean="0">
                <a:hlinkClick r:id="rId8"/>
              </a:rPr>
              <a:t>/</a:t>
            </a:r>
            <a:r>
              <a:rPr lang="en-US" dirty="0" smtClean="0">
                <a:hlinkClick r:id="rId8"/>
              </a:rPr>
              <a:t>albums</a:t>
            </a:r>
            <a:r>
              <a:rPr lang="ru-RU" dirty="0" smtClean="0">
                <a:hlinkClick r:id="rId8"/>
              </a:rPr>
              <a:t>/</a:t>
            </a:r>
            <a:r>
              <a:rPr lang="en-US" dirty="0" smtClean="0">
                <a:hlinkClick r:id="rId8"/>
              </a:rPr>
              <a:t>vector</a:t>
            </a:r>
            <a:r>
              <a:rPr lang="ru-RU" dirty="0" smtClean="0">
                <a:hlinkClick r:id="rId8"/>
              </a:rPr>
              <a:t>_</a:t>
            </a:r>
            <a:r>
              <a:rPr lang="en-US" dirty="0" smtClean="0">
                <a:hlinkClick r:id="rId8"/>
              </a:rPr>
              <a:t>flowers</a:t>
            </a:r>
            <a:r>
              <a:rPr lang="ru-RU" dirty="0" smtClean="0">
                <a:hlinkClick r:id="rId8"/>
              </a:rPr>
              <a:t>/9381760.</a:t>
            </a:r>
            <a:r>
              <a:rPr lang="en-US" dirty="0" smtClean="0">
                <a:hlinkClick r:id="rId8"/>
              </a:rPr>
              <a:t>jpg</a:t>
            </a:r>
            <a:endParaRPr lang="en-US" dirty="0" smtClean="0"/>
          </a:p>
          <a:p>
            <a:r>
              <a:rPr lang="en-US" dirty="0" smtClean="0">
                <a:hlinkClick r:id="rId9"/>
              </a:rPr>
              <a:t>http</a:t>
            </a:r>
            <a:r>
              <a:rPr lang="ru-RU" dirty="0" smtClean="0">
                <a:hlinkClick r:id="rId9"/>
              </a:rPr>
              <a:t>://</a:t>
            </a:r>
            <a:r>
              <a:rPr lang="en-US" dirty="0" err="1" smtClean="0">
                <a:hlinkClick r:id="rId9"/>
              </a:rPr>
              <a:t>nattik</a:t>
            </a:r>
            <a:r>
              <a:rPr lang="ru-RU" dirty="0" smtClean="0">
                <a:hlinkClick r:id="rId9"/>
              </a:rPr>
              <a:t>.</a:t>
            </a:r>
            <a:r>
              <a:rPr lang="en-US" dirty="0" err="1" smtClean="0">
                <a:hlinkClick r:id="rId9"/>
              </a:rPr>
              <a:t>ru</a:t>
            </a:r>
            <a:r>
              <a:rPr lang="ru-RU" dirty="0" smtClean="0">
                <a:hlinkClick r:id="rId9"/>
              </a:rPr>
              <a:t>/</a:t>
            </a:r>
            <a:r>
              <a:rPr lang="en-US" dirty="0" err="1" smtClean="0">
                <a:hlinkClick r:id="rId9"/>
              </a:rPr>
              <a:t>wp</a:t>
            </a:r>
            <a:r>
              <a:rPr lang="ru-RU" dirty="0" smtClean="0">
                <a:hlinkClick r:id="rId9"/>
              </a:rPr>
              <a:t>-</a:t>
            </a:r>
            <a:r>
              <a:rPr lang="en-US" dirty="0" smtClean="0">
                <a:hlinkClick r:id="rId9"/>
              </a:rPr>
              <a:t>content</a:t>
            </a:r>
            <a:r>
              <a:rPr lang="ru-RU" dirty="0" smtClean="0">
                <a:hlinkClick r:id="rId9"/>
              </a:rPr>
              <a:t>/</a:t>
            </a:r>
            <a:r>
              <a:rPr lang="en-US" dirty="0" smtClean="0">
                <a:hlinkClick r:id="rId9"/>
              </a:rPr>
              <a:t>uploads</a:t>
            </a:r>
            <a:r>
              <a:rPr lang="ru-RU" dirty="0" smtClean="0">
                <a:hlinkClick r:id="rId9"/>
              </a:rPr>
              <a:t>/2010/09/</a:t>
            </a:r>
            <a:r>
              <a:rPr lang="en-US" dirty="0" err="1" smtClean="0">
                <a:hlinkClick r:id="rId9"/>
              </a:rPr>
              <a:t>zaryadka</a:t>
            </a:r>
            <a:r>
              <a:rPr lang="ru-RU" dirty="0" smtClean="0">
                <a:hlinkClick r:id="rId9"/>
              </a:rPr>
              <a:t>_</a:t>
            </a:r>
            <a:r>
              <a:rPr lang="en-US" dirty="0" err="1" smtClean="0">
                <a:hlinkClick r:id="rId9"/>
              </a:rPr>
              <a:t>utro</a:t>
            </a:r>
            <a:r>
              <a:rPr lang="ru-RU" dirty="0" smtClean="0"/>
              <a:t> </a:t>
            </a:r>
            <a:r>
              <a:rPr lang="en-US" dirty="0" smtClean="0">
                <a:hlinkClick r:id="rId10"/>
              </a:rPr>
              <a:t>http</a:t>
            </a:r>
            <a:r>
              <a:rPr lang="ru-RU" dirty="0" smtClean="0">
                <a:hlinkClick r:id="rId10"/>
              </a:rPr>
              <a:t>://</a:t>
            </a:r>
            <a:r>
              <a:rPr lang="en-US" dirty="0" err="1" smtClean="0">
                <a:hlinkClick r:id="rId10"/>
              </a:rPr>
              <a:t>edaplus</a:t>
            </a:r>
            <a:r>
              <a:rPr lang="ru-RU" dirty="0" smtClean="0">
                <a:hlinkClick r:id="rId10"/>
              </a:rPr>
              <a:t>.</a:t>
            </a:r>
            <a:r>
              <a:rPr lang="en-US" dirty="0" smtClean="0">
                <a:hlinkClick r:id="rId10"/>
              </a:rPr>
              <a:t>info</a:t>
            </a:r>
            <a:r>
              <a:rPr lang="ru-RU" dirty="0" smtClean="0">
                <a:hlinkClick r:id="rId10"/>
              </a:rPr>
              <a:t>/</a:t>
            </a:r>
            <a:r>
              <a:rPr lang="en-US" dirty="0" smtClean="0">
                <a:hlinkClick r:id="rId10"/>
              </a:rPr>
              <a:t>food</a:t>
            </a:r>
            <a:r>
              <a:rPr lang="ru-RU" dirty="0" smtClean="0">
                <a:hlinkClick r:id="rId10"/>
              </a:rPr>
              <a:t>_</a:t>
            </a:r>
            <a:r>
              <a:rPr lang="en-US" dirty="0" smtClean="0">
                <a:hlinkClick r:id="rId10"/>
              </a:rPr>
              <a:t>pictures</a:t>
            </a:r>
            <a:r>
              <a:rPr lang="ru-RU" dirty="0" smtClean="0">
                <a:hlinkClick r:id="rId10"/>
              </a:rPr>
              <a:t>/</a:t>
            </a:r>
            <a:r>
              <a:rPr lang="en-US" dirty="0" smtClean="0">
                <a:hlinkClick r:id="rId10"/>
              </a:rPr>
              <a:t>strawberries</a:t>
            </a:r>
            <a:r>
              <a:rPr lang="ru-RU" dirty="0" smtClean="0">
                <a:hlinkClick r:id="rId10"/>
              </a:rPr>
              <a:t>.</a:t>
            </a:r>
            <a:r>
              <a:rPr lang="en-US" dirty="0" smtClean="0">
                <a:hlinkClick r:id="rId10"/>
              </a:rPr>
              <a:t>jpg</a:t>
            </a:r>
            <a:r>
              <a:rPr lang="ru-RU" dirty="0" smtClean="0"/>
              <a:t> </a:t>
            </a:r>
            <a:r>
              <a:rPr lang="en-US" dirty="0" smtClean="0">
                <a:hlinkClick r:id="rId11"/>
              </a:rPr>
              <a:t>http</a:t>
            </a:r>
            <a:r>
              <a:rPr lang="ru-RU" dirty="0" smtClean="0">
                <a:hlinkClick r:id="rId11"/>
              </a:rPr>
              <a:t>://</a:t>
            </a:r>
            <a:r>
              <a:rPr lang="en-US" dirty="0" smtClean="0">
                <a:hlinkClick r:id="rId11"/>
              </a:rPr>
              <a:t>storage</a:t>
            </a:r>
            <a:r>
              <a:rPr lang="ru-RU" dirty="0" smtClean="0">
                <a:hlinkClick r:id="rId11"/>
              </a:rPr>
              <a:t>.</a:t>
            </a:r>
            <a:r>
              <a:rPr lang="en-US" dirty="0" err="1" smtClean="0">
                <a:hlinkClick r:id="rId11"/>
              </a:rPr>
              <a:t>pressfoto</a:t>
            </a:r>
            <a:r>
              <a:rPr lang="ru-RU" dirty="0" smtClean="0">
                <a:hlinkClick r:id="rId11"/>
              </a:rPr>
              <a:t>.</a:t>
            </a:r>
            <a:r>
              <a:rPr lang="en-US" dirty="0" err="1" smtClean="0">
                <a:hlinkClick r:id="rId11"/>
              </a:rPr>
              <a:t>ru</a:t>
            </a:r>
            <a:r>
              <a:rPr lang="ru-RU" dirty="0" smtClean="0">
                <a:hlinkClick r:id="rId11"/>
              </a:rPr>
              <a:t>/2010.08/2654996506</a:t>
            </a:r>
            <a:r>
              <a:rPr lang="en-US" dirty="0" err="1" smtClean="0">
                <a:hlinkClick r:id="rId11"/>
              </a:rPr>
              <a:t>cbdb</a:t>
            </a:r>
            <a:r>
              <a:rPr lang="ru-RU" dirty="0" smtClean="0">
                <a:hlinkClick r:id="rId11"/>
              </a:rPr>
              <a:t>1</a:t>
            </a:r>
            <a:r>
              <a:rPr lang="en-US" dirty="0" smtClean="0">
                <a:hlinkClick r:id="rId11"/>
              </a:rPr>
              <a:t>a</a:t>
            </a:r>
            <a:r>
              <a:rPr lang="ru-RU" dirty="0" smtClean="0">
                <a:hlinkClick r:id="rId11"/>
              </a:rPr>
              <a:t>3</a:t>
            </a:r>
            <a:r>
              <a:rPr lang="en-US" dirty="0" smtClean="0">
                <a:hlinkClick r:id="rId11"/>
              </a:rPr>
              <a:t>d</a:t>
            </a:r>
            <a:endParaRPr lang="en-US" dirty="0" smtClean="0"/>
          </a:p>
          <a:p>
            <a:r>
              <a:rPr lang="en-US" dirty="0" smtClean="0">
                <a:hlinkClick r:id="rId12"/>
              </a:rPr>
              <a:t>http</a:t>
            </a:r>
            <a:r>
              <a:rPr lang="ru-RU" dirty="0" smtClean="0">
                <a:hlinkClick r:id="rId12"/>
              </a:rPr>
              <a:t>://</a:t>
            </a:r>
            <a:r>
              <a:rPr lang="en-US" dirty="0" smtClean="0">
                <a:hlinkClick r:id="rId12"/>
              </a:rPr>
              <a:t>stat</a:t>
            </a:r>
            <a:r>
              <a:rPr lang="ru-RU" dirty="0" smtClean="0">
                <a:hlinkClick r:id="rId12"/>
              </a:rPr>
              <a:t>8.</a:t>
            </a:r>
            <a:r>
              <a:rPr lang="en-US" dirty="0" smtClean="0">
                <a:hlinkClick r:id="rId12"/>
              </a:rPr>
              <a:t>blog</a:t>
            </a:r>
            <a:r>
              <a:rPr lang="ru-RU" dirty="0" smtClean="0">
                <a:hlinkClick r:id="rId12"/>
              </a:rPr>
              <a:t>.</a:t>
            </a:r>
            <a:r>
              <a:rPr lang="en-US" dirty="0" err="1" smtClean="0">
                <a:hlinkClick r:id="rId12"/>
              </a:rPr>
              <a:t>ru</a:t>
            </a:r>
            <a:r>
              <a:rPr lang="ru-RU" dirty="0" smtClean="0">
                <a:hlinkClick r:id="rId12"/>
              </a:rPr>
              <a:t>/</a:t>
            </a:r>
            <a:r>
              <a:rPr lang="en-US" dirty="0" err="1" smtClean="0">
                <a:hlinkClick r:id="rId12"/>
              </a:rPr>
              <a:t>lr</a:t>
            </a:r>
            <a:r>
              <a:rPr lang="ru-RU" dirty="0" smtClean="0">
                <a:hlinkClick r:id="rId12"/>
              </a:rPr>
              <a:t>/0933743</a:t>
            </a:r>
            <a:r>
              <a:rPr lang="en-US" dirty="0" smtClean="0">
                <a:hlinkClick r:id="rId12"/>
              </a:rPr>
              <a:t>b</a:t>
            </a:r>
            <a:r>
              <a:rPr lang="ru-RU" dirty="0" smtClean="0">
                <a:hlinkClick r:id="rId12"/>
              </a:rPr>
              <a:t>951</a:t>
            </a:r>
            <a:r>
              <a:rPr lang="en-US" dirty="0" smtClean="0">
                <a:hlinkClick r:id="rId12"/>
              </a:rPr>
              <a:t>e</a:t>
            </a:r>
            <a:r>
              <a:rPr lang="ru-RU" dirty="0" smtClean="0">
                <a:hlinkClick r:id="rId12"/>
              </a:rPr>
              <a:t>8</a:t>
            </a:r>
            <a:r>
              <a:rPr lang="en-US" dirty="0" smtClean="0">
                <a:hlinkClick r:id="rId12"/>
              </a:rPr>
              <a:t>e</a:t>
            </a:r>
            <a:r>
              <a:rPr lang="ru-RU" dirty="0" smtClean="0">
                <a:hlinkClick r:id="rId12"/>
              </a:rPr>
              <a:t>2</a:t>
            </a:r>
            <a:r>
              <a:rPr lang="en-US" dirty="0" smtClean="0">
                <a:hlinkClick r:id="rId12"/>
              </a:rPr>
              <a:t>db</a:t>
            </a:r>
            <a:r>
              <a:rPr lang="ru-RU" dirty="0" smtClean="0">
                <a:hlinkClick r:id="rId12"/>
              </a:rPr>
              <a:t>1</a:t>
            </a:r>
            <a:r>
              <a:rPr lang="en-US" dirty="0" smtClean="0">
                <a:hlinkClick r:id="rId12"/>
              </a:rPr>
              <a:t>a</a:t>
            </a:r>
            <a:r>
              <a:rPr lang="ru-RU" dirty="0" smtClean="0">
                <a:hlinkClick r:id="rId12"/>
              </a:rPr>
              <a:t>81</a:t>
            </a:r>
            <a:r>
              <a:rPr lang="en-US" dirty="0" smtClean="0">
                <a:hlinkClick r:id="rId12"/>
              </a:rPr>
              <a:t>ff</a:t>
            </a:r>
            <a:r>
              <a:rPr lang="ru-RU" dirty="0" smtClean="0">
                <a:hlinkClick r:id="rId12"/>
              </a:rPr>
              <a:t>8</a:t>
            </a:r>
            <a:r>
              <a:rPr lang="en-US" dirty="0" smtClean="0">
                <a:hlinkClick r:id="rId12"/>
              </a:rPr>
              <a:t>c</a:t>
            </a:r>
            <a:r>
              <a:rPr lang="ru-RU" dirty="0" smtClean="0">
                <a:hlinkClick r:id="rId12"/>
              </a:rPr>
              <a:t>4607450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Закрепление пройденного, вопросы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На какие классы подразделяют одежду?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Какие линии различают в одежде?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Какие данные необходимы для построения чертежа деталей                                                 одежды?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Какие прибавки различают и для чего они необходимы?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Какую одежду называют поясной и какие поясные изделия вам    известны?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Ведущие размерные признаки мужских, женских и детский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8244408" y="6126163"/>
            <a:ext cx="648072" cy="615205"/>
          </a:xfrm>
          <a:prstGeom prst="smileyFace">
            <a:avLst/>
          </a:prstGeom>
          <a:noFill/>
          <a:ln>
            <a:solidFill>
              <a:srgbClr val="2F52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43046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6" name="Picture 6" descr="https://garderobchik.com/img/historyubka05.jpg"/>
          <p:cNvPicPr>
            <a:picLocks noChangeAspect="1" noChangeArrowheads="1"/>
          </p:cNvPicPr>
          <p:nvPr/>
        </p:nvPicPr>
        <p:blipFill>
          <a:blip r:embed="rId2" cstate="print"/>
          <a:srcRect r="34825"/>
          <a:stretch>
            <a:fillRect/>
          </a:stretch>
        </p:blipFill>
        <p:spPr bwMode="auto">
          <a:xfrm>
            <a:off x="4071934" y="2857496"/>
            <a:ext cx="2786082" cy="1885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72528" cy="1357298"/>
          </a:xfrm>
        </p:spPr>
        <p:txBody>
          <a:bodyPr>
            <a:normAutofit fontScale="90000"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История появления юбки ХХ век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53602" name="Picture 2" descr="https://collectionapi.metmuseum.org/api/collection/v1/iiif/156833/328654/main-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0372" y="1214422"/>
            <a:ext cx="223362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288988" y="928670"/>
            <a:ext cx="2855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Испанская юбка в XVI век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04" name="Picture 4" descr="ÐÑÑÐ¾ÑÐ¸Ñ Ð¶ÐµÐ½ÑÐºÐ¾Ð¹ ÑÐ±ÐºÐ¸"/>
          <p:cNvPicPr>
            <a:picLocks noChangeAspect="1" noChangeArrowheads="1"/>
          </p:cNvPicPr>
          <p:nvPr/>
        </p:nvPicPr>
        <p:blipFill>
          <a:blip r:embed="rId4" cstate="print"/>
          <a:srcRect r="2875"/>
          <a:stretch>
            <a:fillRect/>
          </a:stretch>
        </p:blipFill>
        <p:spPr bwMode="auto">
          <a:xfrm>
            <a:off x="0" y="1357298"/>
            <a:ext cx="4000496" cy="2352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928670"/>
            <a:ext cx="2983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Юбка 80-м годам XVIII века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2571744"/>
            <a:ext cx="2863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Вторая половина XIX века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08" name="Picture 8" descr="ÐÑÑÐ¾ÑÐ¸Ñ Ð¶ÐµÐ½ÑÐºÐ¾Ð¹ ÑÐ±Ðº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929198"/>
            <a:ext cx="4011032" cy="1781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643702" y="4572008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10" name="Picture 10" descr="ÐÑÑÐ¾ÑÐ¸Ñ Ð¶ÐµÐ½ÑÐºÐ¾Ð¹ ÑÐ±ÐºÐ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786322"/>
            <a:ext cx="4625684" cy="1662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400"/>
                            </p:stCondLst>
                            <p:childTnLst>
                              <p:par>
                                <p:cTn id="8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015318" cy="11430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Мэри Куант и её история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80229" name="Picture 5" descr="https://www.mediaport.ua/sites/default/files/mp/images/Miss%20Uneverse/Miss%20Uneverse_60/Mary-Quant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786190"/>
            <a:ext cx="3932158" cy="2896267"/>
          </a:xfrm>
          <a:prstGeom prst="rect">
            <a:avLst/>
          </a:prstGeom>
          <a:noFill/>
        </p:spPr>
      </p:pic>
      <p:pic>
        <p:nvPicPr>
          <p:cNvPr id="180231" name="Picture 7" descr="https://i.pinimg.com/236x/b0/94/bc/b094bcaf869faf9ffcb6e7aacdf3a1f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14290"/>
            <a:ext cx="2247900" cy="337185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2844" y="1214422"/>
            <a:ext cx="48577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Революцию юбки совершила Мэри Куант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85 лет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 Британский дизайнер, модельер одежды).- она ввела моду на мини-юбку и получила орден британской империи за заслуги в британском экспорте. Произошло это в середине 60-х годов. В ноябре 1955 года вместе с будущим мужем, Александром Планкеттом Грином, и другом, Арчи Макнэйром, открыла в Челси бутик «Базар» (англ. 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Bazaar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), где представила стиль одежды, отвечающий молодёжной уличной моде 60х.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6572264" cy="114300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ru-RU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История появления Брюк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5650" name="Picture 2" descr="https://ladycharm.net/wp-content/uploads/2017/01/1501w-8.jpg"/>
          <p:cNvPicPr>
            <a:picLocks noChangeAspect="1" noChangeArrowheads="1"/>
          </p:cNvPicPr>
          <p:nvPr/>
        </p:nvPicPr>
        <p:blipFill>
          <a:blip r:embed="rId2" cstate="print"/>
          <a:srcRect b="4930"/>
          <a:stretch>
            <a:fillRect/>
          </a:stretch>
        </p:blipFill>
        <p:spPr bwMode="auto">
          <a:xfrm rot="21299100">
            <a:off x="121298" y="1084581"/>
            <a:ext cx="2058129" cy="286531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 rot="21313831">
            <a:off x="13816" y="781317"/>
            <a:ext cx="1627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Брюки- Капри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155654" name="Picture 6" descr="https://avatars.mds.yandex.net/get-marketpic/1062628/market_u_ydT_noj9zgxQ6E0H9jFA/orig"/>
          <p:cNvPicPr>
            <a:picLocks noChangeAspect="1" noChangeArrowheads="1"/>
          </p:cNvPicPr>
          <p:nvPr/>
        </p:nvPicPr>
        <p:blipFill>
          <a:blip r:embed="rId3" cstate="print"/>
          <a:srcRect l="23529" r="22059" b="16176"/>
          <a:stretch>
            <a:fillRect/>
          </a:stretch>
        </p:blipFill>
        <p:spPr bwMode="auto">
          <a:xfrm rot="497667">
            <a:off x="2987370" y="907612"/>
            <a:ext cx="1901238" cy="292893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5656" name="Picture 8" descr="https://avatars.mds.yandex.net/get-pdb/402538/d38a71b5-b9f6-40fc-9b86-07a776229a4d/s1200"/>
          <p:cNvPicPr>
            <a:picLocks noChangeAspect="1" noChangeArrowheads="1"/>
          </p:cNvPicPr>
          <p:nvPr/>
        </p:nvPicPr>
        <p:blipFill>
          <a:blip r:embed="rId4" cstate="print"/>
          <a:srcRect l="43132" b="1546"/>
          <a:stretch>
            <a:fillRect/>
          </a:stretch>
        </p:blipFill>
        <p:spPr bwMode="auto">
          <a:xfrm flipH="1">
            <a:off x="7286644" y="142852"/>
            <a:ext cx="1726451" cy="431479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5658" name="Picture 10" descr="https://womansay.net/assets/images/moda/2017/08/jeans-variant/slim-fit.jpg"/>
          <p:cNvPicPr>
            <a:picLocks noChangeAspect="1" noChangeArrowheads="1"/>
          </p:cNvPicPr>
          <p:nvPr/>
        </p:nvPicPr>
        <p:blipFill>
          <a:blip r:embed="rId5" cstate="print"/>
          <a:srcRect l="49500" t="16500"/>
          <a:stretch>
            <a:fillRect/>
          </a:stretch>
        </p:blipFill>
        <p:spPr bwMode="auto">
          <a:xfrm>
            <a:off x="5214942" y="1357298"/>
            <a:ext cx="1714512" cy="283490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 rot="467024">
            <a:off x="2803127" y="3472465"/>
            <a:ext cx="1721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Шорты-Бермуды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7527195">
            <a:off x="4723618" y="2240036"/>
            <a:ext cx="1712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Узкие -джинсы 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86644" y="142852"/>
            <a:ext cx="857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Брюки</a:t>
            </a:r>
          </a:p>
          <a:p>
            <a:r>
              <a:rPr lang="ru-RU" sz="2000" dirty="0" smtClean="0">
                <a:latin typeface="Monotype Corsiva" pitchFamily="66" charset="0"/>
              </a:rPr>
              <a:t>Клеш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5659" name="Picture 11" descr="C:\Users\admin\Desktop\istoriya-bryuk-7.jpg-nggid043338-ngg0dyn-420x440x100-00f0w010c010r110f110r010t010.jpg"/>
          <p:cNvPicPr>
            <a:picLocks noChangeAspect="1" noChangeArrowheads="1"/>
          </p:cNvPicPr>
          <p:nvPr/>
        </p:nvPicPr>
        <p:blipFill>
          <a:blip r:embed="rId6" cstate="print"/>
          <a:srcRect l="3571" t="3440" r="3571" b="3669"/>
          <a:stretch>
            <a:fillRect/>
          </a:stretch>
        </p:blipFill>
        <p:spPr bwMode="auto">
          <a:xfrm rot="187018">
            <a:off x="4836006" y="4600137"/>
            <a:ext cx="3714776" cy="192882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5660" name="Picture 12" descr="C:\Users\admin\Desktop\istoriya-bryuk-12.jpg-nggid043343-ngg0dyn-420x440x100-00f0w010c010r110f110r010t0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4000504"/>
            <a:ext cx="3287283" cy="269557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5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5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472518" cy="10001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Чертеж женских брюк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79202" name="Picture 2" descr="https://bookz.ru/authors/natalia-volkova/mujskaa-_753/i_0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870572"/>
            <a:ext cx="2928958" cy="5987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9204" name="Picture 4" descr="http://lecalo.kuznk.ru/image/lecalo/trouse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23501">
            <a:off x="5957531" y="1071742"/>
            <a:ext cx="3142852" cy="33288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9206" name="Picture 6" descr="http://www.dachege.com/p/20170511050554256005.jpg"/>
          <p:cNvPicPr>
            <a:picLocks noChangeAspect="1" noChangeArrowheads="1"/>
          </p:cNvPicPr>
          <p:nvPr/>
        </p:nvPicPr>
        <p:blipFill>
          <a:blip r:embed="rId4" cstate="print"/>
          <a:srcRect l="19512" t="-559" r="14634"/>
          <a:stretch>
            <a:fillRect/>
          </a:stretch>
        </p:blipFill>
        <p:spPr bwMode="auto">
          <a:xfrm>
            <a:off x="428596" y="2500306"/>
            <a:ext cx="1928826" cy="392906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258204" cy="1143008"/>
          </a:xfrm>
        </p:spPr>
        <p:txBody>
          <a:bodyPr>
            <a:normAutofit fontScale="90000"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Виды юбок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1250" name="Picture 2" descr="https://avatars.mds.yandex.net/get-marketpic/165430/market_daL8s7oClijuWBJF2rUCOg/orig"/>
          <p:cNvPicPr>
            <a:picLocks noChangeAspect="1" noChangeArrowheads="1"/>
          </p:cNvPicPr>
          <p:nvPr/>
        </p:nvPicPr>
        <p:blipFill>
          <a:blip r:embed="rId2" cstate="print"/>
          <a:srcRect l="11111" t="2468" r="3704" b="6234"/>
          <a:stretch>
            <a:fillRect/>
          </a:stretch>
        </p:blipFill>
        <p:spPr bwMode="auto">
          <a:xfrm>
            <a:off x="142844" y="1785926"/>
            <a:ext cx="1785950" cy="2873050"/>
          </a:xfrm>
          <a:prstGeom prst="rect">
            <a:avLst/>
          </a:prstGeom>
          <a:noFill/>
        </p:spPr>
      </p:pic>
      <p:pic>
        <p:nvPicPr>
          <p:cNvPr id="181252" name="Picture 4" descr="https://avatars.mds.yandex.net/get-pdb/935486/014fe178-c31a-421f-8ce2-653366844e6d/s1200?webp=false"/>
          <p:cNvPicPr>
            <a:picLocks noChangeAspect="1" noChangeArrowheads="1"/>
          </p:cNvPicPr>
          <p:nvPr/>
        </p:nvPicPr>
        <p:blipFill>
          <a:blip r:embed="rId3" cstate="print"/>
          <a:srcRect l="7895" t="20626" r="26316" b="7184"/>
          <a:stretch>
            <a:fillRect/>
          </a:stretch>
        </p:blipFill>
        <p:spPr bwMode="auto">
          <a:xfrm>
            <a:off x="2643174" y="1357298"/>
            <a:ext cx="2071702" cy="2900383"/>
          </a:xfrm>
          <a:prstGeom prst="rect">
            <a:avLst/>
          </a:prstGeom>
          <a:noFill/>
        </p:spPr>
      </p:pic>
      <p:pic>
        <p:nvPicPr>
          <p:cNvPr id="181256" name="Picture 8" descr="https://avatars.mds.yandex.net/get-marketpic/224461/market_0o2pLW6T9J9FEpHbp4iRyw/orig"/>
          <p:cNvPicPr>
            <a:picLocks noChangeAspect="1" noChangeArrowheads="1"/>
          </p:cNvPicPr>
          <p:nvPr/>
        </p:nvPicPr>
        <p:blipFill>
          <a:blip r:embed="rId4" cstate="print"/>
          <a:srcRect l="6794" r="7455"/>
          <a:stretch>
            <a:fillRect/>
          </a:stretch>
        </p:blipFill>
        <p:spPr bwMode="auto">
          <a:xfrm>
            <a:off x="4929190" y="500042"/>
            <a:ext cx="1714480" cy="288622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14282" y="1428736"/>
            <a:ext cx="1433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Макси-юбка </a:t>
            </a:r>
            <a:endParaRPr lang="ru-RU" sz="200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71802" y="857232"/>
            <a:ext cx="1680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     Миди- юбка</a:t>
            </a:r>
            <a:r>
              <a:rPr lang="ru-RU" dirty="0" smtClean="0">
                <a:latin typeface="Monotype Corsiva" pitchFamily="66" charset="0"/>
              </a:rPr>
              <a:t> 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43504" y="142852"/>
            <a:ext cx="1345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Мини юбка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880240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1000108"/>
            <a:ext cx="27190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 длине различают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/>
          </a:p>
        </p:txBody>
      </p:sp>
      <p:sp>
        <p:nvSpPr>
          <p:cNvPr id="181263" name="Rectangle 15"/>
          <p:cNvSpPr>
            <a:spLocks noChangeArrowheads="1"/>
          </p:cNvSpPr>
          <p:nvPr/>
        </p:nvSpPr>
        <p:spPr bwMode="auto">
          <a:xfrm>
            <a:off x="0" y="0"/>
            <a:ext cx="0" cy="4308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-450708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4714884"/>
            <a:ext cx="2214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силуэту:</a:t>
            </a:r>
          </a:p>
        </p:txBody>
      </p:sp>
      <p:sp>
        <p:nvSpPr>
          <p:cNvPr id="152578" name="AutoShape 2" descr="http://wlooks.ru/images/article/orig/2016/08/yubka-kolokol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 descr="https://ds03.infourok.ru/uploads/ex/0d78/0000d0c7-b21cf8ea/img11.jpg"/>
          <p:cNvPicPr/>
          <p:nvPr/>
        </p:nvPicPr>
        <p:blipFill>
          <a:blip r:embed="rId5" cstate="print"/>
          <a:srcRect t="13203" r="2746" b="39495"/>
          <a:stretch>
            <a:fillRect/>
          </a:stretch>
        </p:blipFill>
        <p:spPr bwMode="auto">
          <a:xfrm>
            <a:off x="1214414" y="5072074"/>
            <a:ext cx="485778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s://vplate.ru/images/article/orig/2016/05/yubka-tyulpan-1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3571876"/>
            <a:ext cx="2103664" cy="314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6858016" y="3214686"/>
            <a:ext cx="1752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Юбка-тюльпан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6" name="Рисунок 25" descr="http://wlooks.ru/images/article/orig/2016/08/yubka-kolokol-1.png"/>
          <p:cNvPicPr/>
          <p:nvPr/>
        </p:nvPicPr>
        <p:blipFill>
          <a:blip r:embed="rId7" cstate="print"/>
          <a:srcRect l="31978" r="30477" b="1392"/>
          <a:stretch>
            <a:fillRect/>
          </a:stretch>
        </p:blipFill>
        <p:spPr bwMode="auto">
          <a:xfrm>
            <a:off x="6929454" y="357166"/>
            <a:ext cx="1785950" cy="260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2357422" y="5000636"/>
            <a:ext cx="1941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Расширенные к низу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85852" y="5000636"/>
            <a:ext cx="9140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Прямые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86248" y="5000636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Зауженные к низу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215206" y="0"/>
            <a:ext cx="1435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Юбка-пачка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7" grpId="1"/>
      <p:bldP spid="19" grpId="0"/>
      <p:bldP spid="25" grpId="0"/>
      <p:bldP spid="22" grpId="0"/>
      <p:bldP spid="21" grpId="0"/>
      <p:bldP spid="23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http://rostov-na-donu.sp2all.ru/images/products/430591_yubka_4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36" y="0"/>
            <a:ext cx="2102600" cy="2801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571736" y="2786058"/>
            <a:ext cx="221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Повседневные юбки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2" descr="http://sharya.sp2all.ru/images/products/430577_yubka_6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428604"/>
            <a:ext cx="1869589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929190" y="0"/>
            <a:ext cx="1766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Нарядные юбки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2" descr="спортивные юбки фото">
            <a:hlinkClick r:id="rId5" tooltip="&quot;морской заяц фото&quot;"/>
          </p:cNvPr>
          <p:cNvPicPr>
            <a:picLocks noChangeAspect="1" noChangeArrowheads="1"/>
          </p:cNvPicPr>
          <p:nvPr/>
        </p:nvPicPr>
        <p:blipFill>
          <a:blip r:embed="rId6" cstate="email"/>
          <a:srcRect l="21190" t="3548" r="21995" b="-146"/>
          <a:stretch>
            <a:fillRect/>
          </a:stretch>
        </p:blipFill>
        <p:spPr bwMode="auto">
          <a:xfrm>
            <a:off x="6858016" y="3429000"/>
            <a:ext cx="2071702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7000892" y="6072206"/>
            <a:ext cx="189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Спортивная юбка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2857496"/>
            <a:ext cx="188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Форменная юбка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72330" y="2928934"/>
            <a:ext cx="1901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Юбка для отдыха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4" descr="http://all-katalog.ru/images/product_images/popup_images/14749_0.jpg">
            <a:hlinkClick r:id="rId2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86314" y="3643314"/>
            <a:ext cx="1915703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 descr="Что носят женщины Западной Европы. ФОТО">
            <a:hlinkClick r:id="rId8"/>
          </p:cNvPr>
          <p:cNvPicPr/>
          <p:nvPr/>
        </p:nvPicPr>
        <p:blipFill>
          <a:blip r:embed="rId9" cstate="email"/>
          <a:srcRect l="7218" r="12776"/>
          <a:stretch>
            <a:fillRect/>
          </a:stretch>
        </p:blipFill>
        <p:spPr bwMode="auto">
          <a:xfrm>
            <a:off x="2571736" y="3571876"/>
            <a:ext cx="1785950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5" descr="http://s60.radikal.ru/i170/1008/8a/1b9e951ef8d6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42844" y="3357562"/>
            <a:ext cx="1920236" cy="2772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3357554" y="6357958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Юбка делового костюма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" descr="http://take-it.com.ua/media/images/products/ss120484/cache/450x675/ss120484-cor-0.jpg">
            <a:hlinkClick r:id="rId2"/>
          </p:cNvPr>
          <p:cNvPicPr>
            <a:picLocks noChangeAspect="1" noChangeArrowheads="1"/>
          </p:cNvPicPr>
          <p:nvPr/>
        </p:nvPicPr>
        <p:blipFill>
          <a:blip r:embed="rId11" cstate="email"/>
          <a:srcRect l="3101" t="929" r="6983"/>
          <a:stretch>
            <a:fillRect/>
          </a:stretch>
        </p:blipFill>
        <p:spPr bwMode="auto">
          <a:xfrm>
            <a:off x="6929454" y="214290"/>
            <a:ext cx="2071702" cy="2735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 rot="20599319">
            <a:off x="-282692" y="389869"/>
            <a:ext cx="29289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Юбки по </a:t>
            </a:r>
          </a:p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назначению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8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68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680"/>
                            </p:stCondLst>
                            <p:childTnLst>
                              <p:par>
                                <p:cTn id="3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680"/>
                            </p:stCondLst>
                            <p:childTnLst>
                              <p:par>
                                <p:cTn id="4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680"/>
                            </p:stCondLst>
                            <p:childTnLst>
                              <p:par>
                                <p:cTn id="5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3" grpId="0"/>
      <p:bldP spid="15" grpId="0"/>
      <p:bldP spid="20" grpId="0"/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5395</TotalTime>
  <Words>1231</Words>
  <Application>Microsoft Office PowerPoint</Application>
  <PresentationFormat>Экран (4:3)</PresentationFormat>
  <Paragraphs>457</Paragraphs>
  <Slides>29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Слайд</vt:lpstr>
      <vt:lpstr>Слайд 1</vt:lpstr>
      <vt:lpstr>Цель и задачи урока</vt:lpstr>
      <vt:lpstr>Закрепление пройденного, вопросы</vt:lpstr>
      <vt:lpstr>История появления юбки ХХ век </vt:lpstr>
      <vt:lpstr>Мэри Куант и её история</vt:lpstr>
      <vt:lpstr>История появления Брюк </vt:lpstr>
      <vt:lpstr>Чертеж женских брюк</vt:lpstr>
      <vt:lpstr>Виды юбок  </vt:lpstr>
      <vt:lpstr>Слайд 9</vt:lpstr>
      <vt:lpstr>По конструкции различают  три основных покроя юбок: </vt:lpstr>
      <vt:lpstr>Немного о прямой юбке</vt:lpstr>
      <vt:lpstr>Слайд 12</vt:lpstr>
      <vt:lpstr>Построение чертежа прямой юбки</vt:lpstr>
      <vt:lpstr>Построение чертежа прямой юбки</vt:lpstr>
      <vt:lpstr>Построение чертежа прямой юбки</vt:lpstr>
      <vt:lpstr>Построение чертежа прямой юбки</vt:lpstr>
      <vt:lpstr>Построение чертежа прямой юбки</vt:lpstr>
      <vt:lpstr>Построение чертежа прямой юбки</vt:lpstr>
      <vt:lpstr>Конические юбки </vt:lpstr>
      <vt:lpstr>Слайд 20</vt:lpstr>
      <vt:lpstr>Какая мерка определяет ширину юбки?</vt:lpstr>
      <vt:lpstr>Слайд 22</vt:lpstr>
      <vt:lpstr>Слайд 23</vt:lpstr>
      <vt:lpstr>РАЗГАДАЙ   КРОССВОРД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hp</cp:lastModifiedBy>
  <cp:revision>461</cp:revision>
  <dcterms:created xsi:type="dcterms:W3CDTF">2017-02-09T22:53:20Z</dcterms:created>
  <dcterms:modified xsi:type="dcterms:W3CDTF">2019-06-20T06:31:57Z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1593826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